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33" r:id="rId1"/>
  </p:sldMasterIdLst>
  <p:notesMasterIdLst>
    <p:notesMasterId r:id="rId17"/>
  </p:notesMasterIdLst>
  <p:sldIdLst>
    <p:sldId id="280" r:id="rId2"/>
    <p:sldId id="283" r:id="rId3"/>
    <p:sldId id="303" r:id="rId4"/>
    <p:sldId id="287" r:id="rId5"/>
    <p:sldId id="308" r:id="rId6"/>
    <p:sldId id="310" r:id="rId7"/>
    <p:sldId id="306" r:id="rId8"/>
    <p:sldId id="288" r:id="rId9"/>
    <p:sldId id="292" r:id="rId10"/>
    <p:sldId id="293" r:id="rId11"/>
    <p:sldId id="307" r:id="rId12"/>
    <p:sldId id="309" r:id="rId13"/>
    <p:sldId id="305" r:id="rId14"/>
    <p:sldId id="304" r:id="rId15"/>
    <p:sldId id="264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EBF7E69-A3B8-4D63-94C8-6DE617B4C827}">
          <p14:sldIdLst>
            <p14:sldId id="280"/>
            <p14:sldId id="283"/>
            <p14:sldId id="303"/>
            <p14:sldId id="287"/>
            <p14:sldId id="308"/>
            <p14:sldId id="310"/>
            <p14:sldId id="306"/>
            <p14:sldId id="288"/>
            <p14:sldId id="292"/>
            <p14:sldId id="293"/>
            <p14:sldId id="307"/>
            <p14:sldId id="309"/>
            <p14:sldId id="305"/>
            <p14:sldId id="304"/>
            <p14:sldId id="26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ictor Grazi" initials="VG" lastIdx="2" clrIdx="0">
    <p:extLst>
      <p:ext uri="{19B8F6BF-5375-455C-9EA6-DF929625EA0E}">
        <p15:presenceInfo xmlns:p15="http://schemas.microsoft.com/office/powerpoint/2012/main" userId="8a0fa75b3d7108d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CCCC"/>
    <a:srgbClr val="5CFB0D"/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C97D53A-357D-4571-B09E-6885967B4257}" v="297" dt="2019-08-22T19:22:41.56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998" autoAdjust="0"/>
    <p:restoredTop sz="88491" autoAdjust="0"/>
  </p:normalViewPr>
  <p:slideViewPr>
    <p:cSldViewPr snapToGrid="0">
      <p:cViewPr varScale="1">
        <p:scale>
          <a:sx n="36" d="100"/>
          <a:sy n="36" d="100"/>
        </p:scale>
        <p:origin x="1398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BB0E0A-E2AD-41AB-B88A-DA4A35733868}" type="datetimeFigureOut">
              <a:rPr lang="en-US" smtClean="0"/>
              <a:t>8/23/2019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0DAEC1-F32B-423A-9371-6E3B7B4A08E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88716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have all tasted the Kool-Aid of Microservices, and we are hooked to varying degrees. Microservices split function and development into pieces, which are independently scalable according to their load</a:t>
            </a:r>
          </a:p>
          <a:p>
            <a:r>
              <a:rPr lang="en-US" dirty="0"/>
              <a:t>Also, you can leverage polyglot teams for development, so you can have Java, or Node, or whatever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0DAEC1-F32B-423A-9371-6E3B7B4A08E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6163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You’ve built your 12 Factor microservices application, all tests pass with 95% coverage. Then you deploy to production, and </a:t>
            </a:r>
            <a:r>
              <a:rPr lang="en-US" sz="1200" dirty="0" err="1"/>
              <a:t>kapow</a:t>
            </a:r>
            <a:r>
              <a:rPr lang="en-US" sz="1200" dirty="0"/>
              <a:t>! Rollback!</a:t>
            </a:r>
          </a:p>
          <a:p>
            <a:r>
              <a:rPr lang="en-US" sz="1200" dirty="0"/>
              <a:t>What happened? – Well, your tests all passed but the consumers never tested their endpoints against the producer!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0DAEC1-F32B-423A-9371-6E3B7B4A08E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5496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0DAEC1-F32B-423A-9371-6E3B7B4A08E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9971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0DAEC1-F32B-423A-9371-6E3B7B4A08EA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88748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FCC0A-67D6-470E-89A2-95AB9BBC0A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FA19F5-54AB-46EC-8741-FA76E920E4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B3CC77-84EF-40F5-9060-80055A3FCD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ED131-2D24-4ED3-8BC2-47EB07397897}" type="datetimeFigureOut">
              <a:rPr lang="en-US" smtClean="0"/>
              <a:t>8/23/2019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98C65A-C2A2-4EA4-9E6D-A5A342CB56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1C923-C734-4D4D-B78F-2822DD2C9F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C35CC-2A8A-4EA4-B8B0-6F8307F1A7F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101710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6BFD4-4817-4213-BF20-62FB407ABC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CD044D-608C-4F0A-ACF1-FB64DCA0DC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2C3EFA-586B-44DD-A3D7-94697512D2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ED131-2D24-4ED3-8BC2-47EB07397897}" type="datetimeFigureOut">
              <a:rPr lang="en-US" smtClean="0"/>
              <a:t>8/23/2019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126358-A2E5-4AE4-9755-ED060BF2C4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7BEE25-F468-4FFA-B9A2-5BAF078A47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C35CC-2A8A-4EA4-B8B0-6F8307F1A7F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42051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BD76357-16A7-4A71-8226-D7FC649AA4A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C2BDFC1-EFFD-4741-9F7C-0D88836785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51E79-AB34-4E9B-81E8-C239D0F329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ED131-2D24-4ED3-8BC2-47EB07397897}" type="datetimeFigureOut">
              <a:rPr lang="en-US" smtClean="0"/>
              <a:t>8/23/2019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80E728-0AF2-406A-94FC-359D4A5AFB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A334F1-8179-4773-B5D0-92DE5B1E5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C35CC-2A8A-4EA4-B8B0-6F8307F1A7F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678730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78264C-94C1-4C72-8695-F8F7F33DD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A1C30E-B659-4C21-8911-DB7626219D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A771D8-0DEE-41AD-B480-A585BEB46A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ED131-2D24-4ED3-8BC2-47EB07397897}" type="datetimeFigureOut">
              <a:rPr lang="en-US" smtClean="0"/>
              <a:t>8/23/2019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BD62BB-D545-49D3-A59C-A3E6EF6F6B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2392A7-77F5-4CF8-842B-5E8D9BC94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C35CC-2A8A-4EA4-B8B0-6F8307F1A7F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00360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A6057-F6CC-4472-93A1-BA64309D0C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7142D6-1E22-4F79-BA9B-2585C9190D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DC896A-820C-46D3-AF47-693BC40D12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ED131-2D24-4ED3-8BC2-47EB07397897}" type="datetimeFigureOut">
              <a:rPr lang="en-US" smtClean="0"/>
              <a:t>8/23/2019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37AFE3-201E-486D-AEA2-E2D905989F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BDD636-C490-4BCC-A751-DE5A7156C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C35CC-2A8A-4EA4-B8B0-6F8307F1A7F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053021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47B567-2F47-49B1-B836-5DF40F1C7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E4E53E-919D-43EC-A110-1FD40067A1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9B3F82-C824-42CF-B227-49AEAAC229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265D80-9309-4AD8-BCA3-B1FC6756D5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ED131-2D24-4ED3-8BC2-47EB07397897}" type="datetimeFigureOut">
              <a:rPr lang="en-US" smtClean="0"/>
              <a:t>8/23/2019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2C1426-B653-4049-A3B2-6ADAEF4BD1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B571A7-CFFB-400A-B849-F58943F492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C35CC-2A8A-4EA4-B8B0-6F8307F1A7F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79917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9107C-152A-440C-935E-F225CF71DD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64D6DD-6585-4910-A422-C65ABA0735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F8EE57-DAF1-4B57-9CFF-E16FE14609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F93A974-7AA9-433C-A5EA-201773F660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9463B1B-EA4E-4E77-9ED9-560ED3B5B9C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87BF0B8-E779-4D42-AB51-44A58D9006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ED131-2D24-4ED3-8BC2-47EB07397897}" type="datetimeFigureOut">
              <a:rPr lang="en-US" smtClean="0"/>
              <a:t>8/23/2019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B6A84A8-77D5-4B71-885A-7D38C912BC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F5919E4-120A-4106-9F47-291683FDF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C35CC-2A8A-4EA4-B8B0-6F8307F1A7F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7019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032B3-CA06-4A02-8BE1-B466D68128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73B82B-0A7B-47C3-B95C-14F42A2863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ED131-2D24-4ED3-8BC2-47EB07397897}" type="datetimeFigureOut">
              <a:rPr lang="en-US" smtClean="0"/>
              <a:t>8/23/2019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76D106-EB6C-4BF0-958D-63CE9E727B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4C51E2-013F-4FD4-9B1C-ED1DF23FB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C35CC-2A8A-4EA4-B8B0-6F8307F1A7F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98154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0DE19A1-C805-4589-A36D-71403B476A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ED131-2D24-4ED3-8BC2-47EB07397897}" type="datetimeFigureOut">
              <a:rPr lang="en-US" smtClean="0"/>
              <a:t>8/23/2019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E0C40CF-7A8D-4961-89E6-1F69C89802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D48D38-D71F-433B-8238-668E82F19B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C35CC-2A8A-4EA4-B8B0-6F8307F1A7F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83186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B54C9-DD5C-415D-A8DD-7C8B59619D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9B738A-C14A-4FEF-8EE5-796A84E3AF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C5C2B8-3A21-4D29-8299-C5CF59C8A4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A864D1-8F6D-4D02-8A06-A4DE099AAE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ED131-2D24-4ED3-8BC2-47EB07397897}" type="datetimeFigureOut">
              <a:rPr lang="en-US" smtClean="0"/>
              <a:t>8/23/2019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34C87B-DBCE-414E-B948-E97460EED7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457B7B-8E86-4F85-86C0-8C553F85B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C35CC-2A8A-4EA4-B8B0-6F8307F1A7F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0812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277DC0-771A-4490-ABC8-07743F647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970B65-9AC7-4142-891D-03EE8746DE7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C586EF-9159-4370-B134-360A88AB87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33D69A-9AC7-4EC4-9D63-3F05D94A63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ED131-2D24-4ED3-8BC2-47EB07397897}" type="datetimeFigureOut">
              <a:rPr lang="en-US" smtClean="0"/>
              <a:t>8/23/2019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57C38B-5067-4E2E-98CA-D1722748C7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5584EC-FA47-4254-8D3D-797FE1046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C35CC-2A8A-4EA4-B8B0-6F8307F1A7F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61522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8CA74F4-62A4-4D75-A3AC-1411AC477C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EE2269-8195-4755-8795-5AA0021338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4C67FF-E3F9-43E4-9605-3E54AE6A3C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CED131-2D24-4ED3-8BC2-47EB07397897}" type="datetimeFigureOut">
              <a:rPr lang="en-US" smtClean="0"/>
              <a:t>8/23/2019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F548E5-8267-46CF-8E03-19A7E38EB0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9DA0AD-9EB7-4EDF-860E-2B00BC62D7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AC35CC-2A8A-4EA4-B8B0-6F8307F1A7F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4337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4" r:id="rId1"/>
    <p:sldLayoutId id="2147483835" r:id="rId2"/>
    <p:sldLayoutId id="2147483836" r:id="rId3"/>
    <p:sldLayoutId id="2147483837" r:id="rId4"/>
    <p:sldLayoutId id="2147483838" r:id="rId5"/>
    <p:sldLayoutId id="2147483839" r:id="rId6"/>
    <p:sldLayoutId id="2147483840" r:id="rId7"/>
    <p:sldLayoutId id="2147483841" r:id="rId8"/>
    <p:sldLayoutId id="2147483842" r:id="rId9"/>
    <p:sldLayoutId id="2147483843" r:id="rId10"/>
    <p:sldLayoutId id="214748384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://commons.wikimedia.org/wiki/File:Computer_n_screen.svg" TargetMode="External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flickr.com/photos/emberstudio/7612033608" TargetMode="External"/><Relationship Id="rId5" Type="http://schemas.openxmlformats.org/officeDocument/2006/relationships/image" Target="../media/image2.jpg"/><Relationship Id="rId4" Type="http://schemas.openxmlformats.org/officeDocument/2006/relationships/hyperlink" Target="https://pixabay.com/en/computer-server-pc-hardware-159608/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twitter.com/asaikali" TargetMode="External"/><Relationship Id="rId3" Type="http://schemas.openxmlformats.org/officeDocument/2006/relationships/hyperlink" Target="https://cloud.spring.io/spring-cloud-contract/" TargetMode="External"/><Relationship Id="rId7" Type="http://schemas.openxmlformats.org/officeDocument/2006/relationships/hyperlink" Target="https://twitter.com/mgrzejszczak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watch?v=JEmpIDiX7LU" TargetMode="External"/><Relationship Id="rId11" Type="http://schemas.openxmlformats.org/officeDocument/2006/relationships/hyperlink" Target="https://github.com/vgrazi/contract-driven-development" TargetMode="External"/><Relationship Id="rId5" Type="http://schemas.openxmlformats.org/officeDocument/2006/relationships/hyperlink" Target="https://cloud.spring.io/spring-cloud-contract/single/spring-cloud-contract.html#spring-cloud-contract-verifier-intro-three-minute-tour" TargetMode="External"/><Relationship Id="rId10" Type="http://schemas.openxmlformats.org/officeDocument/2006/relationships/hyperlink" Target="https://ordina-jworks.github.io/spring/2018/04/28/Spring-Cloud-Contract-meet-Pact.html" TargetMode="External"/><Relationship Id="rId4" Type="http://schemas.openxmlformats.org/officeDocument/2006/relationships/hyperlink" Target="https://cloud.spring.io/spring-cloud-contract/single/spring-cloud-contract.html#spring-cloud-contract-verifier-intro-three-second-tour" TargetMode="External"/><Relationship Id="rId9" Type="http://schemas.openxmlformats.org/officeDocument/2006/relationships/hyperlink" Target="https://github.com/pact-foundation/pact-js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://www.loomahat.com/locking-stitch-markers/" TargetMode="External"/><Relationship Id="rId3" Type="http://schemas.openxmlformats.org/officeDocument/2006/relationships/image" Target="../media/image4.jpeg"/><Relationship Id="rId7" Type="http://schemas.openxmlformats.org/officeDocument/2006/relationships/image" Target="../media/image6.png"/><Relationship Id="rId12" Type="http://schemas.openxmlformats.org/officeDocument/2006/relationships/hyperlink" Target="http://www.iraqtimeline.com/maxdesign/basicdesign/principles/prinwrong.html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8.jpg"/><Relationship Id="rId5" Type="http://schemas.openxmlformats.org/officeDocument/2006/relationships/hyperlink" Target="https://www.flickr.com/photos/emberstudio/7612033608" TargetMode="External"/><Relationship Id="rId10" Type="http://schemas.openxmlformats.org/officeDocument/2006/relationships/hyperlink" Target="http://commons.wikimedia.org/wiki/File:Bueno-verde.png" TargetMode="External"/><Relationship Id="rId4" Type="http://schemas.openxmlformats.org/officeDocument/2006/relationships/image" Target="../media/image2.jpg"/><Relationship Id="rId9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lickr.com/photos/emberstudio/7612033608" TargetMode="External"/><Relationship Id="rId3" Type="http://schemas.openxmlformats.org/officeDocument/2006/relationships/image" Target="../media/image1.png"/><Relationship Id="rId7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ommons.wikimedia.org/wiki/File:Computer_n_screen.svg" TargetMode="External"/><Relationship Id="rId5" Type="http://schemas.openxmlformats.org/officeDocument/2006/relationships/image" Target="../media/image3.png"/><Relationship Id="rId4" Type="http://schemas.openxmlformats.org/officeDocument/2006/relationships/hyperlink" Target="https://pixabay.com/en/computer-server-pc-hardware-159608/" TargetMode="External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F334D71-1F15-482A-9C3D-7453AA5FCD12}"/>
              </a:ext>
            </a:extLst>
          </p:cNvPr>
          <p:cNvCxnSpPr>
            <a:cxnSpLocks/>
          </p:cNvCxnSpPr>
          <p:nvPr/>
        </p:nvCxnSpPr>
        <p:spPr>
          <a:xfrm flipV="1">
            <a:off x="2531120" y="1376741"/>
            <a:ext cx="3435728" cy="1001017"/>
          </a:xfrm>
          <a:prstGeom prst="straightConnector1">
            <a:avLst/>
          </a:prstGeom>
          <a:ln>
            <a:headEnd type="none" w="med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Content Placeholder 5">
            <a:extLst>
              <a:ext uri="{FF2B5EF4-FFF2-40B4-BE49-F238E27FC236}">
                <a16:creationId xmlns:a16="http://schemas.microsoft.com/office/drawing/2014/main" id="{6E1BDD13-C679-41CB-9FE5-CA480DF751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-1858806" y="3687108"/>
            <a:ext cx="1533081" cy="1439659"/>
          </a:xfrm>
          <a:prstGeom prst="rect">
            <a:avLst/>
          </a:prstGeom>
        </p:spPr>
      </p:pic>
      <p:pic>
        <p:nvPicPr>
          <p:cNvPr id="8" name="Picture 7" descr="A close up of electronics&#10;&#10;Description automatically generated">
            <a:extLst>
              <a:ext uri="{FF2B5EF4-FFF2-40B4-BE49-F238E27FC236}">
                <a16:creationId xmlns:a16="http://schemas.microsoft.com/office/drawing/2014/main" id="{A9B00E00-2941-49A5-A10D-BC271381C1C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l="1" t="29235" r="69609"/>
          <a:stretch/>
        </p:blipFill>
        <p:spPr>
          <a:xfrm>
            <a:off x="4351530" y="2784852"/>
            <a:ext cx="1562599" cy="3438148"/>
          </a:xfrm>
          <a:prstGeom prst="rect">
            <a:avLst/>
          </a:prstGeom>
        </p:spPr>
      </p:pic>
      <p:pic>
        <p:nvPicPr>
          <p:cNvPr id="18" name="Picture 17" descr="A close up of electronics&#10;&#10;Description automatically generated">
            <a:extLst>
              <a:ext uri="{FF2B5EF4-FFF2-40B4-BE49-F238E27FC236}">
                <a16:creationId xmlns:a16="http://schemas.microsoft.com/office/drawing/2014/main" id="{F2B858A1-4C39-4DDF-B374-82237736448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l="68278" t="-9841" b="1"/>
          <a:stretch/>
        </p:blipFill>
        <p:spPr>
          <a:xfrm>
            <a:off x="7881240" y="860813"/>
            <a:ext cx="1631060" cy="5336686"/>
          </a:xfrm>
          <a:prstGeom prst="rect">
            <a:avLst/>
          </a:prstGeom>
        </p:spPr>
      </p:pic>
      <p:pic>
        <p:nvPicPr>
          <p:cNvPr id="21" name="Picture 20" descr="A close up of electronics&#10;&#10;Description automatically generated">
            <a:extLst>
              <a:ext uri="{FF2B5EF4-FFF2-40B4-BE49-F238E27FC236}">
                <a16:creationId xmlns:a16="http://schemas.microsoft.com/office/drawing/2014/main" id="{8EA193D2-8E2F-4C0F-9460-F5477E6C9F4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l="68278" t="43785" b="1"/>
          <a:stretch/>
        </p:blipFill>
        <p:spPr>
          <a:xfrm>
            <a:off x="3789905" y="860813"/>
            <a:ext cx="1631060" cy="2731224"/>
          </a:xfrm>
          <a:prstGeom prst="rect">
            <a:avLst/>
          </a:prstGeom>
        </p:spPr>
      </p:pic>
      <p:pic>
        <p:nvPicPr>
          <p:cNvPr id="56" name="Picture 55" descr="A close up of electronics&#10;&#10;Description automatically generated">
            <a:extLst>
              <a:ext uri="{FF2B5EF4-FFF2-40B4-BE49-F238E27FC236}">
                <a16:creationId xmlns:a16="http://schemas.microsoft.com/office/drawing/2014/main" id="{06F6D429-7265-4B1D-AD46-B896CA9B005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t="53860" r="70183"/>
          <a:stretch/>
        </p:blipFill>
        <p:spPr>
          <a:xfrm>
            <a:off x="1086278" y="4374128"/>
            <a:ext cx="1533081" cy="2241697"/>
          </a:xfrm>
          <a:prstGeom prst="rect">
            <a:avLst/>
          </a:prstGeom>
        </p:spPr>
      </p:pic>
      <p:pic>
        <p:nvPicPr>
          <p:cNvPr id="57" name="Picture 56" descr="A close up of electronics&#10;&#10;Description automatically generated">
            <a:extLst>
              <a:ext uri="{FF2B5EF4-FFF2-40B4-BE49-F238E27FC236}">
                <a16:creationId xmlns:a16="http://schemas.microsoft.com/office/drawing/2014/main" id="{56B3A6F4-35FC-4076-BBE2-8D74BC534CD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l="68278" t="-9841" b="1"/>
          <a:stretch/>
        </p:blipFill>
        <p:spPr>
          <a:xfrm>
            <a:off x="10098220" y="860813"/>
            <a:ext cx="1631060" cy="5336686"/>
          </a:xfrm>
          <a:prstGeom prst="rect">
            <a:avLst/>
          </a:prstGeom>
        </p:spPr>
      </p:pic>
      <p:pic>
        <p:nvPicPr>
          <p:cNvPr id="54" name="Picture 53" descr="A close up of electronics&#10;&#10;Description automatically generated">
            <a:extLst>
              <a:ext uri="{FF2B5EF4-FFF2-40B4-BE49-F238E27FC236}">
                <a16:creationId xmlns:a16="http://schemas.microsoft.com/office/drawing/2014/main" id="{93815F4C-488A-459B-9BF9-FD6CBB853AD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l="68278" t="43785" b="1"/>
          <a:stretch/>
        </p:blipFill>
        <p:spPr>
          <a:xfrm>
            <a:off x="1037086" y="891016"/>
            <a:ext cx="1631060" cy="2731224"/>
          </a:xfrm>
          <a:prstGeom prst="rect">
            <a:avLst/>
          </a:prstGeom>
        </p:spPr>
      </p:pic>
      <p:pic>
        <p:nvPicPr>
          <p:cNvPr id="25" name="Picture 24" descr="A close up of electronics&#10;&#10;Description automatically generated">
            <a:extLst>
              <a:ext uri="{FF2B5EF4-FFF2-40B4-BE49-F238E27FC236}">
                <a16:creationId xmlns:a16="http://schemas.microsoft.com/office/drawing/2014/main" id="{D907CA3B-BEAE-4DA9-9DB7-CC21BB3A285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l="68278" t="-9840" b="57351"/>
          <a:stretch/>
        </p:blipFill>
        <p:spPr>
          <a:xfrm>
            <a:off x="5894836" y="-323850"/>
            <a:ext cx="1631060" cy="2550275"/>
          </a:xfrm>
          <a:prstGeom prst="rect">
            <a:avLst/>
          </a:prstGeom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F265F89-A058-4C1E-B006-D69094387802}"/>
              </a:ext>
            </a:extLst>
          </p:cNvPr>
          <p:cNvCxnSpPr>
            <a:cxnSpLocks/>
          </p:cNvCxnSpPr>
          <p:nvPr/>
        </p:nvCxnSpPr>
        <p:spPr>
          <a:xfrm flipV="1">
            <a:off x="5314641" y="2025416"/>
            <a:ext cx="704979" cy="4624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D15C034-FB6D-491A-8686-90930AAA3202}"/>
              </a:ext>
            </a:extLst>
          </p:cNvPr>
          <p:cNvCxnSpPr>
            <a:cxnSpLocks/>
          </p:cNvCxnSpPr>
          <p:nvPr/>
        </p:nvCxnSpPr>
        <p:spPr>
          <a:xfrm>
            <a:off x="7279865" y="1958318"/>
            <a:ext cx="715674" cy="4194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13043945-A2DA-4C30-BFE8-676619AC30C3}"/>
              </a:ext>
            </a:extLst>
          </p:cNvPr>
          <p:cNvCxnSpPr>
            <a:cxnSpLocks/>
          </p:cNvCxnSpPr>
          <p:nvPr/>
        </p:nvCxnSpPr>
        <p:spPr>
          <a:xfrm flipH="1">
            <a:off x="4705351" y="3503121"/>
            <a:ext cx="313211" cy="9277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DD7CEEFB-13CA-4EAA-902F-5641EF7C93D1}"/>
              </a:ext>
            </a:extLst>
          </p:cNvPr>
          <p:cNvCxnSpPr>
            <a:cxnSpLocks/>
          </p:cNvCxnSpPr>
          <p:nvPr/>
        </p:nvCxnSpPr>
        <p:spPr>
          <a:xfrm>
            <a:off x="9060234" y="3346148"/>
            <a:ext cx="0" cy="7955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72C684D-9C64-4CA3-9F26-9BC2995BE2D4}"/>
              </a:ext>
            </a:extLst>
          </p:cNvPr>
          <p:cNvCxnSpPr>
            <a:cxnSpLocks/>
          </p:cNvCxnSpPr>
          <p:nvPr/>
        </p:nvCxnSpPr>
        <p:spPr>
          <a:xfrm flipH="1" flipV="1">
            <a:off x="5314642" y="3046268"/>
            <a:ext cx="609908" cy="2741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8BEAD193-EA7E-46DB-863E-C950D7822C97}"/>
              </a:ext>
            </a:extLst>
          </p:cNvPr>
          <p:cNvSpPr txBox="1"/>
          <p:nvPr/>
        </p:nvSpPr>
        <p:spPr>
          <a:xfrm>
            <a:off x="5945520" y="4537301"/>
            <a:ext cx="1898129" cy="58477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3200" dirty="0"/>
              <a:t>Brokerage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FE96C2F-BA75-42B4-9AAF-3B1B1CDF46C3}"/>
              </a:ext>
            </a:extLst>
          </p:cNvPr>
          <p:cNvSpPr txBox="1"/>
          <p:nvPr/>
        </p:nvSpPr>
        <p:spPr>
          <a:xfrm>
            <a:off x="2531120" y="2648235"/>
            <a:ext cx="2526410" cy="107721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3200" dirty="0"/>
              <a:t>Client Controller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916A6BA-475B-4D9D-AF64-95A4B49C5D8E}"/>
              </a:ext>
            </a:extLst>
          </p:cNvPr>
          <p:cNvSpPr txBox="1"/>
          <p:nvPr/>
        </p:nvSpPr>
        <p:spPr>
          <a:xfrm>
            <a:off x="2894555" y="5562154"/>
            <a:ext cx="2526410" cy="107721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3200" dirty="0"/>
              <a:t>Credit Authorization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9DEB16-B348-4947-BBC2-AF2ACBB5B8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740" y="139127"/>
            <a:ext cx="10515600" cy="1325563"/>
          </a:xfrm>
        </p:spPr>
        <p:txBody>
          <a:bodyPr/>
          <a:lstStyle/>
          <a:p>
            <a:r>
              <a:rPr lang="en-US" dirty="0"/>
              <a:t>Microservices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88911DB-3271-4998-B199-8000F85FD76C}"/>
              </a:ext>
            </a:extLst>
          </p:cNvPr>
          <p:cNvCxnSpPr>
            <a:cxnSpLocks/>
          </p:cNvCxnSpPr>
          <p:nvPr/>
        </p:nvCxnSpPr>
        <p:spPr>
          <a:xfrm flipH="1">
            <a:off x="2455994" y="3780561"/>
            <a:ext cx="1501445" cy="1057418"/>
          </a:xfrm>
          <a:prstGeom prst="straightConnector1">
            <a:avLst/>
          </a:prstGeom>
          <a:ln>
            <a:headEnd type="none" w="med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566C933-A1A0-4F61-AB8F-301CE001313D}"/>
              </a:ext>
            </a:extLst>
          </p:cNvPr>
          <p:cNvCxnSpPr>
            <a:cxnSpLocks/>
          </p:cNvCxnSpPr>
          <p:nvPr/>
        </p:nvCxnSpPr>
        <p:spPr>
          <a:xfrm>
            <a:off x="7478022" y="875590"/>
            <a:ext cx="2872478" cy="925993"/>
          </a:xfrm>
          <a:prstGeom prst="straightConnector1">
            <a:avLst/>
          </a:prstGeom>
          <a:ln>
            <a:headEnd type="none" w="med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E5D0A06A-A436-4430-92C2-0411534BE3B3}"/>
              </a:ext>
            </a:extLst>
          </p:cNvPr>
          <p:cNvCxnSpPr>
            <a:cxnSpLocks/>
          </p:cNvCxnSpPr>
          <p:nvPr/>
        </p:nvCxnSpPr>
        <p:spPr>
          <a:xfrm>
            <a:off x="10913750" y="3288606"/>
            <a:ext cx="0" cy="7955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A screen shot of a computer&#10;&#10;Description automatically generated">
            <a:extLst>
              <a:ext uri="{FF2B5EF4-FFF2-40B4-BE49-F238E27FC236}">
                <a16:creationId xmlns:a16="http://schemas.microsoft.com/office/drawing/2014/main" id="{836D8DE6-B0D1-4796-973F-E9171BE96C0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5892086" y="2871386"/>
            <a:ext cx="1852491" cy="1913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80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EFBF336-3346-424F-A282-B51AA47D48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D234EC9-DF58-4B8D-89C3-EC1CCE0F52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Spring Cloud Contract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27D0E7-E82E-4CA0-A1AC-5550E006EE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2420" y="1825625"/>
            <a:ext cx="11567160" cy="4351338"/>
          </a:xfrm>
        </p:spPr>
        <p:txBody>
          <a:bodyPr vert="horz" lIns="91440" tIns="45720" rIns="91440" bIns="45720" rtlCol="0">
            <a:noAutofit/>
          </a:bodyPr>
          <a:lstStyle/>
          <a:p>
            <a:r>
              <a:rPr lang="en-US" sz="4000" dirty="0">
                <a:solidFill>
                  <a:schemeClr val="bg2">
                    <a:lumMod val="50000"/>
                  </a:schemeClr>
                </a:solidFill>
              </a:rPr>
              <a:t>Groovy-based DSL for defining shared contracts</a:t>
            </a:r>
          </a:p>
          <a:p>
            <a:r>
              <a:rPr lang="en-US" sz="4000" dirty="0">
                <a:solidFill>
                  <a:schemeClr val="bg2">
                    <a:lumMod val="50000"/>
                  </a:schemeClr>
                </a:solidFill>
              </a:rPr>
              <a:t>On Consumer side, automatically generates stubs for consumer testing</a:t>
            </a:r>
          </a:p>
          <a:p>
            <a:pPr lvl="1"/>
            <a:r>
              <a:rPr lang="en-US" sz="3600" dirty="0">
                <a:solidFill>
                  <a:schemeClr val="bg2">
                    <a:lumMod val="50000"/>
                  </a:schemeClr>
                </a:solidFill>
              </a:rPr>
              <a:t>Stub-runner plugin downloads and executes the provider APIs</a:t>
            </a:r>
          </a:p>
          <a:p>
            <a:r>
              <a:rPr lang="en-US" sz="4000" dirty="0">
                <a:solidFill>
                  <a:schemeClr val="bg2">
                    <a:lumMod val="50000"/>
                  </a:schemeClr>
                </a:solidFill>
              </a:rPr>
              <a:t>On Provider side, automatically generates contract verification tests</a:t>
            </a:r>
          </a:p>
        </p:txBody>
      </p:sp>
    </p:spTree>
    <p:extLst>
      <p:ext uri="{BB962C8B-B14F-4D97-AF65-F5344CB8AC3E}">
        <p14:creationId xmlns:p14="http://schemas.microsoft.com/office/powerpoint/2010/main" val="3595163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1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1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1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1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DC487E2-9B65-4727-BFDF-83B470FC99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3149" b="37534"/>
          <a:stretch/>
        </p:blipFill>
        <p:spPr>
          <a:xfrm>
            <a:off x="0" y="1468941"/>
            <a:ext cx="10141121" cy="538905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B60B601-0917-4916-A9BD-E782AB0F35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0136" b="49102"/>
          <a:stretch/>
        </p:blipFill>
        <p:spPr>
          <a:xfrm>
            <a:off x="1" y="2125362"/>
            <a:ext cx="8390042" cy="476781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FA519EE-2C90-464A-91DB-085B95436963}"/>
              </a:ext>
            </a:extLst>
          </p:cNvPr>
          <p:cNvSpPr txBox="1"/>
          <p:nvPr/>
        </p:nvSpPr>
        <p:spPr>
          <a:xfrm>
            <a:off x="-2001795" y="-716692"/>
            <a:ext cx="31880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test</a:t>
            </a:r>
          </a:p>
        </p:txBody>
      </p:sp>
      <p:sp>
        <p:nvSpPr>
          <p:cNvPr id="8" name="Parallelogram 7">
            <a:extLst>
              <a:ext uri="{FF2B5EF4-FFF2-40B4-BE49-F238E27FC236}">
                <a16:creationId xmlns:a16="http://schemas.microsoft.com/office/drawing/2014/main" id="{D002252F-EEA7-4D3B-8F1E-CE72EF9AB8BE}"/>
              </a:ext>
            </a:extLst>
          </p:cNvPr>
          <p:cNvSpPr/>
          <p:nvPr/>
        </p:nvSpPr>
        <p:spPr>
          <a:xfrm>
            <a:off x="2545492" y="4653202"/>
            <a:ext cx="7642993" cy="1871163"/>
          </a:xfrm>
          <a:prstGeom prst="parallelogram">
            <a:avLst>
              <a:gd name="adj" fmla="val 58504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arallelogram 8">
            <a:extLst>
              <a:ext uri="{FF2B5EF4-FFF2-40B4-BE49-F238E27FC236}">
                <a16:creationId xmlns:a16="http://schemas.microsoft.com/office/drawing/2014/main" id="{E8E379FB-D907-4919-BEAF-1324C0B636AC}"/>
              </a:ext>
            </a:extLst>
          </p:cNvPr>
          <p:cNvSpPr/>
          <p:nvPr/>
        </p:nvSpPr>
        <p:spPr>
          <a:xfrm>
            <a:off x="6096000" y="1659924"/>
            <a:ext cx="5815914" cy="1552833"/>
          </a:xfrm>
          <a:prstGeom prst="parallelogram">
            <a:avLst>
              <a:gd name="adj" fmla="val 58504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710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2.59259E-6 L 0.30169 -0.29514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078" y="-147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1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75"/>
                                      </p:to>
                                    </p:set>
                                    <p:animEffect filter="image" prLst="opacity: 0.75">
                                      <p:cBhvr rctx="IE">
                                        <p:cTn id="24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E4393226-EFA0-48E0-B544-58D913CB2E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39" y="-72284"/>
            <a:ext cx="12050319" cy="1566582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@Test</a:t>
            </a:r>
            <a:b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void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validate_shouldNotIncreaseCreditLimitIfNoAvailableCredit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throws 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Exception {</a:t>
            </a:r>
            <a:b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kumimoji="0" lang="en-US" altLang="en-US" sz="28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 given:</a:t>
            </a:r>
            <a:br>
              <a:rPr kumimoji="0" lang="en-US" altLang="en-US" sz="28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8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MockMvcRequestSpecification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request = </a:t>
            </a:r>
            <a:r>
              <a:rPr kumimoji="0" lang="en-US" altLang="en-US" sz="28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given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.header(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"Content-Type"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"application/json"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.body(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"{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\"</a:t>
            </a:r>
            <a:r>
              <a:rPr kumimoji="0" lang="en-US" altLang="en-US" sz="28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currentCreditLine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\"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:100000.0,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\"</a:t>
            </a:r>
            <a:r>
              <a:rPr kumimoji="0" lang="en-US" altLang="en-US" sz="28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increaseAmount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\"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:1099000.0,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\"</a:t>
            </a:r>
            <a:r>
              <a:rPr kumimoji="0" lang="en-US" altLang="en-US" sz="28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clientId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\"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:2}"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kumimoji="0" lang="en-US" altLang="en-US" sz="28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 when:</a:t>
            </a:r>
            <a:br>
              <a:rPr kumimoji="0" lang="en-US" altLang="en-US" sz="28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8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ResponseOptions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response = </a:t>
            </a:r>
            <a:r>
              <a:rPr kumimoji="0" lang="en-US" altLang="en-US" sz="28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given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().spec(request)</a:t>
            </a:r>
            <a:b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.post(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"/request-credit-increase"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kumimoji="0" lang="en-US" altLang="en-US" sz="28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 then:</a:t>
            </a:r>
            <a:br>
              <a:rPr kumimoji="0" lang="en-US" altLang="en-US" sz="28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8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kumimoji="0" lang="en-US" altLang="en-US" sz="2800" b="0" i="1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assertThat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response.statusCode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()).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isEqualTo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200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kumimoji="0" lang="en-US" altLang="en-US" sz="2800" b="0" i="1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assertThat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response.header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"Content-Type"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)).matches(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"application/json.*"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kumimoji="0" lang="en-US" altLang="en-US" sz="28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 and:</a:t>
            </a:r>
            <a:br>
              <a:rPr kumimoji="0" lang="en-US" altLang="en-US" sz="28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8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DocumentContext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parsedJson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JsonPath.</a:t>
            </a:r>
            <a:r>
              <a:rPr kumimoji="0" lang="en-US" altLang="en-US" sz="2800" b="0" i="1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parse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response.getBody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().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asString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());</a:t>
            </a:r>
            <a:b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kumimoji="0" lang="en-US" altLang="en-US" sz="2800" b="0" i="1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assertThatJson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parsedJson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).field(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"['</a:t>
            </a:r>
            <a:r>
              <a:rPr kumimoji="0" lang="en-US" altLang="en-US" sz="28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increaseAmount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']"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).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isEqualTo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kumimoji="0" lang="en-US" altLang="en-US" sz="2800" b="0" i="1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assertThatJson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parsedJson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).field(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"['</a:t>
            </a:r>
            <a:r>
              <a:rPr kumimoji="0" lang="en-US" altLang="en-US" sz="28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clientId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']"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).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isEqualTo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kumimoji="0" lang="en-US" altLang="en-US" sz="2800" b="0" i="1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assertThatJson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parsedJson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).field(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"['date']"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).matches(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"(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\\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\\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\\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\\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d)-(0[1-9]|1[012])-(0[1-9]|[12][0-9]|3[01])"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kumimoji="0" lang="en-US" altLang="en-US" sz="2800" b="0" i="1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assertThatJson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parsedJson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).field(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"['</a:t>
            </a:r>
            <a:r>
              <a:rPr kumimoji="0" lang="en-US" altLang="en-US" sz="28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denialReason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']"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).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isEqualTo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"Credit line has reached its max. Available: 900000.0"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kumimoji="0" lang="en-US" altLang="en-US" sz="6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12C9087-429F-44E0-A79E-B3480E45EA6A}"/>
              </a:ext>
            </a:extLst>
          </p:cNvPr>
          <p:cNvSpPr/>
          <p:nvPr/>
        </p:nvSpPr>
        <p:spPr>
          <a:xfrm>
            <a:off x="88116" y="2512542"/>
            <a:ext cx="12015769" cy="13187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F323B6E-EC42-4DD6-ABF0-9D410A68D9D7}"/>
              </a:ext>
            </a:extLst>
          </p:cNvPr>
          <p:cNvSpPr/>
          <p:nvPr/>
        </p:nvSpPr>
        <p:spPr>
          <a:xfrm>
            <a:off x="88116" y="5141442"/>
            <a:ext cx="12015769" cy="167680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08EA815-DDA8-4BD9-807D-0BA992EA61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8949" y="25726"/>
            <a:ext cx="5671425" cy="783063"/>
          </a:xfrm>
          <a:solidFill>
            <a:schemeClr val="bg1">
              <a:lumMod val="9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txBody>
          <a:bodyPr>
            <a:normAutofit/>
          </a:bodyPr>
          <a:lstStyle/>
          <a:p>
            <a:pPr algn="ctr"/>
            <a:r>
              <a:rPr lang="en-US" dirty="0"/>
              <a:t>Server Generated Test</a:t>
            </a:r>
          </a:p>
        </p:txBody>
      </p:sp>
    </p:spTree>
    <p:extLst>
      <p:ext uri="{BB962C8B-B14F-4D97-AF65-F5344CB8AC3E}">
        <p14:creationId xmlns:p14="http://schemas.microsoft.com/office/powerpoint/2010/main" val="3903297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76C93B65-EBEE-4B67-93EB-2FAC740D92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01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F9712AF-FABB-4D6C-8C89-5D5DA2F35F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Automated Tests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209F5E-E985-4AB0-BFE6-056E9BD8F8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3600" dirty="0">
                <a:solidFill>
                  <a:schemeClr val="bg2">
                    <a:lumMod val="75000"/>
                  </a:schemeClr>
                </a:solidFill>
              </a:rPr>
              <a:t>Both consumer and provider tests are executed against the same contract every time they run a build. </a:t>
            </a:r>
          </a:p>
          <a:p>
            <a:pPr lvl="1"/>
            <a:r>
              <a:rPr lang="en-US" sz="3600" dirty="0">
                <a:solidFill>
                  <a:schemeClr val="bg2">
                    <a:lumMod val="75000"/>
                  </a:schemeClr>
                </a:solidFill>
              </a:rPr>
              <a:t>A breaking change on either side will automatically fail the build on the other side</a:t>
            </a:r>
          </a:p>
          <a:p>
            <a:r>
              <a:rPr lang="en-US" sz="3600" dirty="0">
                <a:solidFill>
                  <a:schemeClr val="bg2">
                    <a:lumMod val="75000"/>
                  </a:schemeClr>
                </a:solidFill>
              </a:rPr>
              <a:t>Development is coordinated, in a TDD fashion…</a:t>
            </a:r>
          </a:p>
          <a:p>
            <a:pPr lvl="1"/>
            <a:r>
              <a:rPr lang="en-US" sz="3600" dirty="0">
                <a:solidFill>
                  <a:schemeClr val="bg2">
                    <a:lumMod val="75000"/>
                  </a:schemeClr>
                </a:solidFill>
              </a:rPr>
              <a:t>make a change on the consumer, break the build on the provider, fix the implementation on the provider, get the tests to pass</a:t>
            </a:r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322924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1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1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1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1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C22F997-6259-457A-A149-8B7CDF003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5BB8A3A-95CA-476A-B5D8-B55B6AB7AE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79996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Provider vs. Consumer-Driven Contracts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54B0EA-C54B-412E-9FCF-443887C536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392" y="896817"/>
            <a:ext cx="11557283" cy="613703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200" b="1" dirty="0">
                <a:solidFill>
                  <a:schemeClr val="bg2">
                    <a:lumMod val="50000"/>
                  </a:schemeClr>
                </a:solidFill>
              </a:rPr>
              <a:t>Provider Contracts – </a:t>
            </a:r>
            <a:r>
              <a:rPr lang="en-US" sz="3200" dirty="0">
                <a:solidFill>
                  <a:schemeClr val="bg2">
                    <a:lumMod val="50000"/>
                  </a:schemeClr>
                </a:solidFill>
              </a:rPr>
              <a:t>API producer maintains the contracts for all its consumers. Useful for:</a:t>
            </a:r>
          </a:p>
          <a:p>
            <a:r>
              <a:rPr lang="en-US" sz="3200" dirty="0">
                <a:solidFill>
                  <a:schemeClr val="bg2">
                    <a:lumMod val="50000"/>
                  </a:schemeClr>
                </a:solidFill>
              </a:rPr>
              <a:t>Producers that cannot directly collaborate with their consumers - e.g. there are many consumers or they’re external</a:t>
            </a:r>
          </a:p>
          <a:p>
            <a:pPr marL="0" indent="0">
              <a:buNone/>
            </a:pPr>
            <a:endParaRPr lang="en-US" sz="3200" dirty="0">
              <a:solidFill>
                <a:schemeClr val="bg2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en-US" sz="3200" b="1" dirty="0">
                <a:solidFill>
                  <a:schemeClr val="bg2">
                    <a:lumMod val="50000"/>
                  </a:schemeClr>
                </a:solidFill>
              </a:rPr>
              <a:t>Consumer-Driven Contracts</a:t>
            </a:r>
            <a:r>
              <a:rPr lang="en-US" sz="3200" dirty="0">
                <a:solidFill>
                  <a:schemeClr val="bg2">
                    <a:lumMod val="50000"/>
                  </a:schemeClr>
                </a:solidFill>
              </a:rPr>
              <a:t> - Consumers play a vital role in the process of creating the contracts:</a:t>
            </a:r>
          </a:p>
          <a:p>
            <a:r>
              <a:rPr lang="en-US" sz="3200" dirty="0">
                <a:solidFill>
                  <a:schemeClr val="bg2">
                    <a:lumMod val="50000"/>
                  </a:schemeClr>
                </a:solidFill>
              </a:rPr>
              <a:t>Easy to implement when both producer and consumer teams work for the same organizations </a:t>
            </a:r>
          </a:p>
          <a:p>
            <a:r>
              <a:rPr lang="en-US" sz="3200" dirty="0">
                <a:solidFill>
                  <a:schemeClr val="bg2">
                    <a:lumMod val="50000"/>
                  </a:schemeClr>
                </a:solidFill>
              </a:rPr>
              <a:t>Number of consumers is not extremely large.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2B59A65-744C-47F7-A812-120DA354DDC1}"/>
              </a:ext>
            </a:extLst>
          </p:cNvPr>
          <p:cNvSpPr/>
          <p:nvPr/>
        </p:nvSpPr>
        <p:spPr>
          <a:xfrm>
            <a:off x="263770" y="3352061"/>
            <a:ext cx="11430000" cy="116290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42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1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1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1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1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1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1D4B1A2-58DE-4E3D-8B2B-A3C83069D50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762" y="0"/>
            <a:ext cx="12190476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47E3D0-E6B7-4A0B-86E5-528B6BDD9A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751"/>
            <a:ext cx="10515600" cy="995915"/>
          </a:xfrm>
        </p:spPr>
        <p:txBody>
          <a:bodyPr/>
          <a:lstStyle/>
          <a:p>
            <a:r>
              <a:rPr lang="en-US" b="1" cap="all" dirty="0"/>
              <a:t>USEFUL LINKS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9094BC-99D3-4DC8-A385-BB477CBFE9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2420" y="917221"/>
            <a:ext cx="11567160" cy="5791631"/>
          </a:xfrm>
        </p:spPr>
        <p:txBody>
          <a:bodyPr>
            <a:normAutofit lnSpcReduction="10000"/>
          </a:bodyPr>
          <a:lstStyle/>
          <a:p>
            <a:pPr fontAlgn="base"/>
            <a:r>
              <a:rPr lang="en-US" b="1" dirty="0"/>
              <a:t>A step-by-step guide to Consumer Driven Contracts with Spring Cloud Contract: </a:t>
            </a:r>
            <a:r>
              <a:rPr lang="en-US" b="1" dirty="0">
                <a:hlinkClick r:id="rId3"/>
              </a:rPr>
              <a:t>https://cloud.spring.io/spring-cloud-contract/</a:t>
            </a:r>
            <a:r>
              <a:rPr lang="en-US" b="1" dirty="0"/>
              <a:t> </a:t>
            </a:r>
          </a:p>
          <a:p>
            <a:pPr fontAlgn="base"/>
            <a:r>
              <a:rPr lang="en-US" b="1" dirty="0"/>
              <a:t>The </a:t>
            </a:r>
            <a:r>
              <a:rPr lang="en-US" b="1" dirty="0">
                <a:hlinkClick r:id="rId4"/>
              </a:rPr>
              <a:t>three-second</a:t>
            </a:r>
            <a:r>
              <a:rPr lang="en-US" b="1" dirty="0"/>
              <a:t> or </a:t>
            </a:r>
            <a:r>
              <a:rPr lang="en-US" b="1" dirty="0">
                <a:hlinkClick r:id="rId5"/>
              </a:rPr>
              <a:t>three-minute</a:t>
            </a:r>
            <a:r>
              <a:rPr lang="en-US" b="1" dirty="0"/>
              <a:t> tour give you a nice very brief walkthrough of Spring Cloud Contract.</a:t>
            </a:r>
          </a:p>
          <a:p>
            <a:pPr fontAlgn="base"/>
            <a:r>
              <a:rPr lang="en-US" b="1" dirty="0">
                <a:hlinkClick r:id="rId6"/>
              </a:rPr>
              <a:t>Consumer Driven Contracts and Your Microservice Architecture</a:t>
            </a:r>
            <a:r>
              <a:rPr lang="en-US" b="1" dirty="0"/>
              <a:t> by Marcin </a:t>
            </a:r>
            <a:r>
              <a:rPr lang="en-US" b="1" dirty="0" err="1"/>
              <a:t>Grzejszczak</a:t>
            </a:r>
            <a:r>
              <a:rPr lang="en-US" b="1" dirty="0"/>
              <a:t> (</a:t>
            </a:r>
            <a:r>
              <a:rPr lang="en-US" b="1" dirty="0">
                <a:hlinkClick r:id="rId7"/>
              </a:rPr>
              <a:t>@</a:t>
            </a:r>
            <a:r>
              <a:rPr lang="en-US" b="1" dirty="0" err="1">
                <a:hlinkClick r:id="rId7"/>
              </a:rPr>
              <a:t>mgrzejszczak</a:t>
            </a:r>
            <a:r>
              <a:rPr lang="en-US" b="1" dirty="0"/>
              <a:t>) and </a:t>
            </a:r>
            <a:r>
              <a:rPr lang="en-US" b="1" dirty="0" err="1"/>
              <a:t>Adib</a:t>
            </a:r>
            <a:r>
              <a:rPr lang="en-US" b="1" dirty="0"/>
              <a:t> </a:t>
            </a:r>
            <a:r>
              <a:rPr lang="en-US" b="1" dirty="0" err="1"/>
              <a:t>Saikali</a:t>
            </a:r>
            <a:r>
              <a:rPr lang="en-US" b="1" dirty="0"/>
              <a:t> (</a:t>
            </a:r>
            <a:r>
              <a:rPr lang="en-US" b="1" dirty="0">
                <a:hlinkClick r:id="rId8"/>
              </a:rPr>
              <a:t>@</a:t>
            </a:r>
            <a:r>
              <a:rPr lang="en-US" b="1" dirty="0" err="1">
                <a:hlinkClick r:id="rId8"/>
              </a:rPr>
              <a:t>asaikali</a:t>
            </a:r>
            <a:r>
              <a:rPr lang="en-US" b="1" dirty="0"/>
              <a:t>).</a:t>
            </a:r>
          </a:p>
          <a:p>
            <a:pPr fontAlgn="base"/>
            <a:r>
              <a:rPr lang="en-US" b="1" dirty="0">
                <a:hlinkClick r:id="rId9"/>
              </a:rPr>
              <a:t>Implementation of the consumer driven contract library Pact for </a:t>
            </a:r>
            <a:r>
              <a:rPr lang="en-US" b="1" dirty="0" err="1">
                <a:hlinkClick r:id="rId9"/>
              </a:rPr>
              <a:t>Javascript</a:t>
            </a:r>
            <a:r>
              <a:rPr lang="en-US" b="1" dirty="0"/>
              <a:t>, from creating a test to generating the contract and uploading it to the Pact broker.</a:t>
            </a:r>
          </a:p>
          <a:p>
            <a:pPr fontAlgn="base"/>
            <a:r>
              <a:rPr lang="en-US" b="1" dirty="0"/>
              <a:t>Spring Cloud Contract / Pact Integration: </a:t>
            </a:r>
            <a:br>
              <a:rPr lang="en-US" b="1" dirty="0"/>
            </a:br>
            <a:r>
              <a:rPr lang="en-US" b="1" dirty="0">
                <a:hlinkClick r:id="rId10"/>
              </a:rPr>
              <a:t>https://ordina-jworks.github.io/spring/2018/04/28/Spring-Cloud-Contract-meet-Pact.html</a:t>
            </a:r>
            <a:endParaRPr lang="en-US" b="1" dirty="0"/>
          </a:p>
          <a:p>
            <a:pPr fontAlgn="base"/>
            <a:r>
              <a:rPr lang="en-US" b="1" dirty="0"/>
              <a:t>Code for this presentation: </a:t>
            </a:r>
            <a:r>
              <a:rPr lang="en-US" dirty="0">
                <a:hlinkClick r:id="rId11"/>
              </a:rPr>
              <a:t>https://github.com/vgrazi/contract-driven-development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024187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4">
            <a:extLst>
              <a:ext uri="{FF2B5EF4-FFF2-40B4-BE49-F238E27FC236}">
                <a16:creationId xmlns:a16="http://schemas.microsoft.com/office/drawing/2014/main" id="{6D096946-9A37-4553-B5ED-A7361BCE13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7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close up of electronics&#10;&#10;Description automatically generated">
            <a:extLst>
              <a:ext uri="{FF2B5EF4-FFF2-40B4-BE49-F238E27FC236}">
                <a16:creationId xmlns:a16="http://schemas.microsoft.com/office/drawing/2014/main" id="{D6473594-1CB9-4EB3-98E2-900F949B6EE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1" t="30638" r="31460"/>
          <a:stretch/>
        </p:blipFill>
        <p:spPr>
          <a:xfrm>
            <a:off x="9080464" y="4085433"/>
            <a:ext cx="2705100" cy="2586776"/>
          </a:xfrm>
          <a:prstGeom prst="rect">
            <a:avLst/>
          </a:pr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0F6DA9DD-ED61-488D-A6A8-D4BEA71777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02"/>
          <a:stretch/>
        </p:blipFill>
        <p:spPr bwMode="auto">
          <a:xfrm>
            <a:off x="2504874" y="1933430"/>
            <a:ext cx="7182252" cy="4834209"/>
          </a:xfrm>
          <a:prstGeom prst="rect">
            <a:avLst/>
          </a:prstGeom>
          <a:noFill/>
          <a:ln>
            <a:solidFill>
              <a:srgbClr val="00B05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9717CDE-D59B-466E-823E-143B198EBF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99597"/>
            <a:ext cx="10515600" cy="1325563"/>
          </a:xfrm>
        </p:spPr>
        <p:txBody>
          <a:bodyPr/>
          <a:lstStyle/>
          <a:p>
            <a:r>
              <a:rPr lang="en-US" u="sng" dirty="0"/>
              <a:t>Challenges of Testing Microservices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4542A0-C70B-4BE3-B26B-9E08508B7C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9437" y="855405"/>
            <a:ext cx="11344276" cy="476901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3200" dirty="0"/>
              <a:t>You have high test coverage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3200" dirty="0"/>
              <a:t>All your service build tests are green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3200" dirty="0"/>
              <a:t>But what about the gateway endpoints? Do the services you call still support the endpoints you need?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3200" dirty="0"/>
              <a:t>How can you ensure all up &amp; down stream </a:t>
            </a:r>
            <a:br>
              <a:rPr lang="en-US" sz="3200" dirty="0"/>
            </a:br>
            <a:r>
              <a:rPr lang="en-US" sz="3200" dirty="0"/>
              <a:t>dependencies are playing nicely?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3200" dirty="0"/>
              <a:t>One solution – Deploy all microservices, and test in-vivo.</a:t>
            </a:r>
            <a:endParaRPr lang="en-US" sz="3200" dirty="0">
              <a:sym typeface="Wingdings" panose="05000000000000000000" pitchFamily="2" charset="2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3200" dirty="0">
                <a:sym typeface="Wingdings" panose="05000000000000000000" pitchFamily="2" charset="2"/>
              </a:rPr>
              <a:t>But that requires infrastructure and </a:t>
            </a:r>
            <a:br>
              <a:rPr lang="en-US" sz="3200" dirty="0">
                <a:sym typeface="Wingdings" panose="05000000000000000000" pitchFamily="2" charset="2"/>
              </a:rPr>
            </a:br>
            <a:r>
              <a:rPr lang="en-US" sz="3200" dirty="0">
                <a:sym typeface="Wingdings" panose="05000000000000000000" pitchFamily="2" charset="2"/>
              </a:rPr>
              <a:t>team/version coordination</a:t>
            </a:r>
            <a:endParaRPr lang="en-US" sz="3200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AABCA0A-3AD2-4076-AF18-CB83DBE8917D}"/>
              </a:ext>
            </a:extLst>
          </p:cNvPr>
          <p:cNvCxnSpPr>
            <a:cxnSpLocks/>
          </p:cNvCxnSpPr>
          <p:nvPr/>
        </p:nvCxnSpPr>
        <p:spPr>
          <a:xfrm>
            <a:off x="9828008" y="4722471"/>
            <a:ext cx="112215" cy="7494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Multiplication Sign 9">
            <a:extLst>
              <a:ext uri="{FF2B5EF4-FFF2-40B4-BE49-F238E27FC236}">
                <a16:creationId xmlns:a16="http://schemas.microsoft.com/office/drawing/2014/main" id="{18EC347F-0D56-41CE-B088-26B8AB632756}"/>
              </a:ext>
            </a:extLst>
          </p:cNvPr>
          <p:cNvSpPr/>
          <p:nvPr/>
        </p:nvSpPr>
        <p:spPr>
          <a:xfrm rot="13096554">
            <a:off x="10008685" y="4448316"/>
            <a:ext cx="514509" cy="1172574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B7A57F7-F3A7-4BBD-88E5-83F6BD9482A2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9816593" y="4771429"/>
            <a:ext cx="1004397" cy="1057539"/>
          </a:xfrm>
          <a:prstGeom prst="rect">
            <a:avLst/>
          </a:prstGeom>
        </p:spPr>
      </p:pic>
      <p:pic>
        <p:nvPicPr>
          <p:cNvPr id="55" name="Picture 54" descr="A close up of electronics&#10;&#10;Description automatically generated">
            <a:extLst>
              <a:ext uri="{FF2B5EF4-FFF2-40B4-BE49-F238E27FC236}">
                <a16:creationId xmlns:a16="http://schemas.microsoft.com/office/drawing/2014/main" id="{B1E05C95-ADA1-4321-B274-6777FBA97D0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68278" t="43785" b="1"/>
          <a:stretch/>
        </p:blipFill>
        <p:spPr>
          <a:xfrm>
            <a:off x="1484541" y="2868593"/>
            <a:ext cx="1225440" cy="2052009"/>
          </a:xfrm>
          <a:prstGeom prst="rect">
            <a:avLst/>
          </a:prstGeom>
        </p:spPr>
      </p:pic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777A700A-34F7-4477-AAAA-4C9C70F9CA53}"/>
              </a:ext>
            </a:extLst>
          </p:cNvPr>
          <p:cNvCxnSpPr>
            <a:cxnSpLocks/>
            <a:endCxn id="58" idx="1"/>
          </p:cNvCxnSpPr>
          <p:nvPr/>
        </p:nvCxnSpPr>
        <p:spPr>
          <a:xfrm>
            <a:off x="2714625" y="3894597"/>
            <a:ext cx="1017940" cy="0"/>
          </a:xfrm>
          <a:prstGeom prst="straightConnector1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Picture 56" descr="A close up of electronics&#10;&#10;Description automatically generated">
            <a:extLst>
              <a:ext uri="{FF2B5EF4-FFF2-40B4-BE49-F238E27FC236}">
                <a16:creationId xmlns:a16="http://schemas.microsoft.com/office/drawing/2014/main" id="{8C13069F-24A2-4144-8459-5317BD99C19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68278" t="43785" b="1"/>
          <a:stretch/>
        </p:blipFill>
        <p:spPr>
          <a:xfrm>
            <a:off x="5327931" y="2868593"/>
            <a:ext cx="1225440" cy="2052009"/>
          </a:xfrm>
          <a:prstGeom prst="rect">
            <a:avLst/>
          </a:prstGeom>
        </p:spPr>
      </p:pic>
      <p:sp>
        <p:nvSpPr>
          <p:cNvPr id="58" name="Flowchart: Stored Data 57">
            <a:extLst>
              <a:ext uri="{FF2B5EF4-FFF2-40B4-BE49-F238E27FC236}">
                <a16:creationId xmlns:a16="http://schemas.microsoft.com/office/drawing/2014/main" id="{E4619ADE-EA52-42E5-8C95-6559CF226E10}"/>
              </a:ext>
            </a:extLst>
          </p:cNvPr>
          <p:cNvSpPr/>
          <p:nvPr/>
        </p:nvSpPr>
        <p:spPr>
          <a:xfrm rot="10800000">
            <a:off x="3103720" y="3703761"/>
            <a:ext cx="628845" cy="381672"/>
          </a:xfrm>
          <a:prstGeom prst="flowChartOnlineStorag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2179061E-C421-4B81-92C1-E6045CF00FD3}"/>
              </a:ext>
            </a:extLst>
          </p:cNvPr>
          <p:cNvCxnSpPr>
            <a:cxnSpLocks/>
            <a:stCxn id="60" idx="1"/>
            <a:endCxn id="57" idx="1"/>
          </p:cNvCxnSpPr>
          <p:nvPr/>
        </p:nvCxnSpPr>
        <p:spPr>
          <a:xfrm>
            <a:off x="4743265" y="3894597"/>
            <a:ext cx="584666" cy="1"/>
          </a:xfrm>
          <a:prstGeom prst="straightConnector1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Flowchart: Stored Data 59">
            <a:extLst>
              <a:ext uri="{FF2B5EF4-FFF2-40B4-BE49-F238E27FC236}">
                <a16:creationId xmlns:a16="http://schemas.microsoft.com/office/drawing/2014/main" id="{F3FB5C98-F912-41DC-B09E-ED544366D86F}"/>
              </a:ext>
            </a:extLst>
          </p:cNvPr>
          <p:cNvSpPr/>
          <p:nvPr/>
        </p:nvSpPr>
        <p:spPr>
          <a:xfrm rot="10800000">
            <a:off x="4114420" y="3703761"/>
            <a:ext cx="628845" cy="381672"/>
          </a:xfrm>
          <a:prstGeom prst="flowChartOnlineStorag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Flowchart: Stored Data 60">
            <a:extLst>
              <a:ext uri="{FF2B5EF4-FFF2-40B4-BE49-F238E27FC236}">
                <a16:creationId xmlns:a16="http://schemas.microsoft.com/office/drawing/2014/main" id="{33B48688-569E-4DFF-A3E0-C320A70BEBFA}"/>
              </a:ext>
            </a:extLst>
          </p:cNvPr>
          <p:cNvSpPr/>
          <p:nvPr/>
        </p:nvSpPr>
        <p:spPr>
          <a:xfrm>
            <a:off x="4219195" y="3703761"/>
            <a:ext cx="628845" cy="381672"/>
          </a:xfrm>
          <a:prstGeom prst="flowChartOnlineStorag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Flowchart: Stored Data 61">
            <a:extLst>
              <a:ext uri="{FF2B5EF4-FFF2-40B4-BE49-F238E27FC236}">
                <a16:creationId xmlns:a16="http://schemas.microsoft.com/office/drawing/2014/main" id="{18E6C852-265B-4D7B-B63E-A99672430368}"/>
              </a:ext>
            </a:extLst>
          </p:cNvPr>
          <p:cNvSpPr/>
          <p:nvPr/>
        </p:nvSpPr>
        <p:spPr>
          <a:xfrm rot="10800000">
            <a:off x="3103720" y="3703761"/>
            <a:ext cx="628845" cy="381672"/>
          </a:xfrm>
          <a:prstGeom prst="flowChartOnlineStorag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77BD5082-D54D-4760-B4A7-7567704D301B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prstClr val="black"/>
              <a:srgbClr val="5CFB0D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2480441" y="3578634"/>
            <a:ext cx="691527" cy="708124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FD981784-A64B-4C80-B82B-EB3138C54EF3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duotone>
              <a:prstClr val="black"/>
              <a:srgbClr val="5CFB0D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rcRect l="14873"/>
          <a:stretch/>
        </p:blipFill>
        <p:spPr>
          <a:xfrm>
            <a:off x="4814504" y="3578634"/>
            <a:ext cx="588674" cy="708124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6E083A69-C068-4C9C-B116-99EDEC999447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rcRect l="33059" r="29650"/>
          <a:stretch/>
        </p:blipFill>
        <p:spPr>
          <a:xfrm>
            <a:off x="3651920" y="3305721"/>
            <a:ext cx="704557" cy="1333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004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63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4.07407E-6 L 0.0401 0.00047 " pathEditMode="relative" rAng="0" ptsTypes="AA">
                                      <p:cBhvr>
                                        <p:cTn id="39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05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5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0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500"/>
                            </p:stCondLst>
                            <p:childTnLst>
                              <p:par>
                                <p:cTn id="6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4" dur="500" fill="hold"/>
                                        <p:tgtEl>
                                          <p:spTgt spid="1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15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5" presetClass="exit" presetSubtype="1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1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5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1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500"/>
                            </p:stCondLst>
                            <p:childTnLst>
                              <p:par>
                                <p:cTn id="1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0" grpId="0" animBg="1"/>
      <p:bldP spid="10" grpId="1" animBg="1"/>
      <p:bldP spid="10" grpId="2" animBg="1"/>
      <p:bldP spid="10" grpId="3" animBg="1"/>
      <p:bldP spid="58" grpId="0" uiExpand="1" animBg="1"/>
      <p:bldP spid="58" grpId="1" uiExpand="1" animBg="1"/>
      <p:bldP spid="58" grpId="2" uiExpand="1" animBg="1"/>
      <p:bldP spid="58" grpId="3" uiExpand="1" animBg="1"/>
      <p:bldP spid="60" grpId="0" uiExpand="1" animBg="1"/>
      <p:bldP spid="60" grpId="1" uiExpand="1" animBg="1"/>
      <p:bldP spid="60" grpId="2" uiExpand="1" animBg="1"/>
      <p:bldP spid="61" grpId="0" uiExpand="1" animBg="1"/>
      <p:bldP spid="61" grpId="1" uiExpand="1" animBg="1"/>
      <p:bldP spid="62" grpId="0" uiExpand="1" animBg="1"/>
      <p:bldP spid="62" grpId="1" uiExpan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52CF283-7CF7-43C1-BD8F-BA4B135B84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43" y="0"/>
            <a:ext cx="12164527" cy="6267022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D25D761-567C-41B8-B11C-1DF418C37B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399" y="5642263"/>
            <a:ext cx="10848736" cy="834591"/>
          </a:xfrm>
          <a:solidFill>
            <a:schemeClr val="bg1">
              <a:alpha val="78000"/>
            </a:schemeClr>
          </a:solidFill>
        </p:spPr>
        <p:txBody>
          <a:bodyPr>
            <a:noAutofit/>
          </a:bodyPr>
          <a:lstStyle/>
          <a:p>
            <a:r>
              <a:rPr lang="en-US" sz="3200" dirty="0"/>
              <a:t>Provides a way for consumers to mock dependencies, without having to spin up all services that comprise their application</a:t>
            </a:r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7D6FD24-D093-441F-9ECF-D577DB415AF6}"/>
              </a:ext>
            </a:extLst>
          </p:cNvPr>
          <p:cNvSpPr/>
          <p:nvPr/>
        </p:nvSpPr>
        <p:spPr>
          <a:xfrm>
            <a:off x="97077" y="1905170"/>
            <a:ext cx="5110042" cy="353943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noAutofit/>
          </a:bodyPr>
          <a:lstStyle/>
          <a:p>
            <a:r>
              <a:rPr lang="en-US" sz="2800" b="1" dirty="0">
                <a:solidFill>
                  <a:srgbClr val="002060"/>
                </a:solidFill>
                <a:latin typeface="Lato" panose="020F0502020204030203" pitchFamily="34" charset="0"/>
              </a:rPr>
              <a:t>Mock your APIs for fast, robust and comprehensive testing</a:t>
            </a:r>
          </a:p>
          <a:p>
            <a:endParaRPr lang="en-US" sz="2800" dirty="0">
              <a:solidFill>
                <a:srgbClr val="002060"/>
              </a:solidFill>
              <a:latin typeface="Lato" panose="020F0502020204030203" pitchFamily="34" charset="0"/>
            </a:endParaRPr>
          </a:p>
          <a:p>
            <a:r>
              <a:rPr lang="en-US" sz="2800" dirty="0" err="1">
                <a:solidFill>
                  <a:srgbClr val="002060"/>
                </a:solidFill>
                <a:latin typeface="Lato" panose="020F0502020204030203" pitchFamily="34" charset="0"/>
              </a:rPr>
              <a:t>WireMock</a:t>
            </a:r>
            <a:r>
              <a:rPr lang="en-US" sz="2800" dirty="0">
                <a:solidFill>
                  <a:srgbClr val="002060"/>
                </a:solidFill>
                <a:latin typeface="Lato" panose="020F0502020204030203" pitchFamily="34" charset="0"/>
              </a:rPr>
              <a:t> is a simulator for HTTP-based APIs. Some might consider it a </a:t>
            </a:r>
            <a:r>
              <a:rPr lang="en-US" sz="2800" b="1" dirty="0">
                <a:solidFill>
                  <a:srgbClr val="002060"/>
                </a:solidFill>
                <a:latin typeface="Lato" panose="020F0502020204030203" pitchFamily="34" charset="0"/>
              </a:rPr>
              <a:t>service virtualization</a:t>
            </a:r>
            <a:r>
              <a:rPr lang="en-US" sz="2800" dirty="0">
                <a:solidFill>
                  <a:srgbClr val="002060"/>
                </a:solidFill>
                <a:latin typeface="Lato" panose="020F0502020204030203" pitchFamily="34" charset="0"/>
              </a:rPr>
              <a:t> tool or a </a:t>
            </a:r>
            <a:r>
              <a:rPr lang="en-US" sz="2800" b="1" dirty="0">
                <a:solidFill>
                  <a:srgbClr val="002060"/>
                </a:solidFill>
                <a:latin typeface="Lato" panose="020F0502020204030203" pitchFamily="34" charset="0"/>
              </a:rPr>
              <a:t>mock server</a:t>
            </a:r>
            <a:r>
              <a:rPr lang="en-US" sz="2800" dirty="0">
                <a:solidFill>
                  <a:srgbClr val="666666"/>
                </a:solidFill>
                <a:latin typeface="Lato" panose="020F0502020204030203" pitchFamily="34" charset="0"/>
              </a:rPr>
              <a:t>.</a:t>
            </a:r>
            <a:endParaRPr lang="en-US" sz="2800" b="0" i="0" dirty="0">
              <a:solidFill>
                <a:srgbClr val="666666"/>
              </a:solidFill>
              <a:effectLst/>
              <a:latin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5600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5">
            <a:extLst>
              <a:ext uri="{FF2B5EF4-FFF2-40B4-BE49-F238E27FC236}">
                <a16:creationId xmlns:a16="http://schemas.microsoft.com/office/drawing/2014/main" id="{25B9848B-2109-4B34-B258-53A16A138B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-1858806" y="3687108"/>
            <a:ext cx="1533081" cy="1439659"/>
          </a:xfrm>
          <a:prstGeom prst="rect">
            <a:avLst/>
          </a:prstGeom>
        </p:spPr>
      </p:pic>
      <p:pic>
        <p:nvPicPr>
          <p:cNvPr id="5" name="Picture 4" descr="A screen shot of a computer&#10;&#10;Description automatically generated">
            <a:extLst>
              <a:ext uri="{FF2B5EF4-FFF2-40B4-BE49-F238E27FC236}">
                <a16:creationId xmlns:a16="http://schemas.microsoft.com/office/drawing/2014/main" id="{95FA94BC-894A-4D31-BA45-FFF6E934CA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-1734025" y="1825625"/>
            <a:ext cx="1283517" cy="1325563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0EB8765E-5E7F-478F-836F-A283EDA3D783}"/>
              </a:ext>
            </a:extLst>
          </p:cNvPr>
          <p:cNvGrpSpPr/>
          <p:nvPr/>
        </p:nvGrpSpPr>
        <p:grpSpPr>
          <a:xfrm>
            <a:off x="3794133" y="-323850"/>
            <a:ext cx="4082879" cy="6546850"/>
            <a:chOff x="3260733" y="-724503"/>
            <a:chExt cx="4082879" cy="6928453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A89E7CF8-F830-4D90-9AF5-838520D3DCBE}"/>
                </a:ext>
              </a:extLst>
            </p:cNvPr>
            <p:cNvGrpSpPr/>
            <p:nvPr/>
          </p:nvGrpSpPr>
          <p:grpSpPr>
            <a:xfrm>
              <a:off x="3260733" y="529212"/>
              <a:ext cx="4082879" cy="5674738"/>
              <a:chOff x="3260733" y="529212"/>
              <a:chExt cx="4082879" cy="5674738"/>
            </a:xfrm>
          </p:grpSpPr>
          <p:pic>
            <p:nvPicPr>
              <p:cNvPr id="20" name="Picture 19" descr="A close up of electronics&#10;&#10;Description automatically generated">
                <a:extLst>
                  <a:ext uri="{FF2B5EF4-FFF2-40B4-BE49-F238E27FC236}">
                    <a16:creationId xmlns:a16="http://schemas.microsoft.com/office/drawing/2014/main" id="{F0792A4F-E9EE-449B-A70B-D3355666164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8"/>
                  </a:ext>
                </a:extLst>
              </a:blip>
              <a:srcRect t="29235" r="31434"/>
              <a:stretch/>
            </p:blipFill>
            <p:spPr>
              <a:xfrm>
                <a:off x="3818130" y="2565399"/>
                <a:ext cx="3525482" cy="3638551"/>
              </a:xfrm>
              <a:prstGeom prst="rect">
                <a:avLst/>
              </a:prstGeom>
            </p:spPr>
          </p:pic>
          <p:pic>
            <p:nvPicPr>
              <p:cNvPr id="22" name="Picture 21" descr="A close up of electronics&#10;&#10;Description automatically generated">
                <a:extLst>
                  <a:ext uri="{FF2B5EF4-FFF2-40B4-BE49-F238E27FC236}">
                    <a16:creationId xmlns:a16="http://schemas.microsoft.com/office/drawing/2014/main" id="{E4D1BE96-3B7C-4489-AEED-8E0EF348460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8"/>
                  </a:ext>
                </a:extLst>
              </a:blip>
              <a:srcRect l="68278" t="43785" b="1"/>
              <a:stretch/>
            </p:blipFill>
            <p:spPr>
              <a:xfrm>
                <a:off x="3260733" y="529212"/>
                <a:ext cx="1631060" cy="2890421"/>
              </a:xfrm>
              <a:prstGeom prst="rect">
                <a:avLst/>
              </a:prstGeom>
            </p:spPr>
          </p:pic>
        </p:grpSp>
        <p:pic>
          <p:nvPicPr>
            <p:cNvPr id="19" name="Picture 18" descr="A close up of electronics&#10;&#10;Description automatically generated">
              <a:extLst>
                <a:ext uri="{FF2B5EF4-FFF2-40B4-BE49-F238E27FC236}">
                  <a16:creationId xmlns:a16="http://schemas.microsoft.com/office/drawing/2014/main" id="{1D78FE1C-B3C8-4C87-88D8-C0037E7B9E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8"/>
                </a:ext>
              </a:extLst>
            </a:blip>
            <a:srcRect l="68278" t="-9840" b="57351"/>
            <a:stretch/>
          </p:blipFill>
          <p:spPr>
            <a:xfrm>
              <a:off x="5361436" y="-724503"/>
              <a:ext cx="1631060" cy="2698925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8F4FEC48-C487-4F27-9B5D-D19D21D5525E}"/>
              </a:ext>
            </a:extLst>
          </p:cNvPr>
          <p:cNvSpPr txBox="1"/>
          <p:nvPr/>
        </p:nvSpPr>
        <p:spPr>
          <a:xfrm>
            <a:off x="6150373" y="4586729"/>
            <a:ext cx="25264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Broker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17581B-6AA7-4492-AACA-284437F4DFB5}"/>
              </a:ext>
            </a:extLst>
          </p:cNvPr>
          <p:cNvSpPr txBox="1"/>
          <p:nvPr/>
        </p:nvSpPr>
        <p:spPr>
          <a:xfrm>
            <a:off x="2531120" y="2648235"/>
            <a:ext cx="2526410" cy="107721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3200" dirty="0"/>
              <a:t>Client Controller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99D0F0DC-806D-4A78-A7F4-EFEA025D4B4A}"/>
              </a:ext>
            </a:extLst>
          </p:cNvPr>
          <p:cNvSpPr txBox="1">
            <a:spLocks/>
          </p:cNvSpPr>
          <p:nvPr/>
        </p:nvSpPr>
        <p:spPr>
          <a:xfrm>
            <a:off x="324740" y="139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Microservices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DD6CD95-2E16-4663-966A-BD2F59E45EB1}"/>
              </a:ext>
            </a:extLst>
          </p:cNvPr>
          <p:cNvSpPr/>
          <p:nvPr/>
        </p:nvSpPr>
        <p:spPr>
          <a:xfrm>
            <a:off x="2516146" y="4310307"/>
            <a:ext cx="3525482" cy="2425084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C1509FD-4CBF-416F-BFC0-9FA60C5FA5CA}"/>
              </a:ext>
            </a:extLst>
          </p:cNvPr>
          <p:cNvSpPr/>
          <p:nvPr/>
        </p:nvSpPr>
        <p:spPr>
          <a:xfrm>
            <a:off x="5582540" y="-119845"/>
            <a:ext cx="3525482" cy="2425084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1F456A7-9BD2-4606-BF7F-2368D2E6FCB1}"/>
              </a:ext>
            </a:extLst>
          </p:cNvPr>
          <p:cNvCxnSpPr>
            <a:cxnSpLocks/>
          </p:cNvCxnSpPr>
          <p:nvPr/>
        </p:nvCxnSpPr>
        <p:spPr>
          <a:xfrm flipV="1">
            <a:off x="5314641" y="2025416"/>
            <a:ext cx="704979" cy="4624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27C0767-C536-4DB9-8642-E85F266BB371}"/>
              </a:ext>
            </a:extLst>
          </p:cNvPr>
          <p:cNvCxnSpPr>
            <a:cxnSpLocks/>
          </p:cNvCxnSpPr>
          <p:nvPr/>
        </p:nvCxnSpPr>
        <p:spPr>
          <a:xfrm flipH="1">
            <a:off x="4705353" y="3495196"/>
            <a:ext cx="281577" cy="9356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7EC0B0E-A5F6-4093-9089-3329ECC10B27}"/>
              </a:ext>
            </a:extLst>
          </p:cNvPr>
          <p:cNvCxnSpPr>
            <a:cxnSpLocks/>
          </p:cNvCxnSpPr>
          <p:nvPr/>
        </p:nvCxnSpPr>
        <p:spPr>
          <a:xfrm flipH="1" flipV="1">
            <a:off x="5314642" y="3046268"/>
            <a:ext cx="609908" cy="2741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8EE2F4AB-0C52-4AC7-BF8C-722CF4F5B1D2}"/>
              </a:ext>
            </a:extLst>
          </p:cNvPr>
          <p:cNvSpPr txBox="1">
            <a:spLocks/>
          </p:cNvSpPr>
          <p:nvPr/>
        </p:nvSpPr>
        <p:spPr>
          <a:xfrm>
            <a:off x="838200" y="1842211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E18C8C2-5C59-4265-8883-B68BE51E3ECB}"/>
              </a:ext>
            </a:extLst>
          </p:cNvPr>
          <p:cNvSpPr txBox="1"/>
          <p:nvPr/>
        </p:nvSpPr>
        <p:spPr>
          <a:xfrm>
            <a:off x="7336633" y="3244072"/>
            <a:ext cx="25264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Broker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A08945F-445B-469F-BBB5-4731EB859DD5}"/>
              </a:ext>
            </a:extLst>
          </p:cNvPr>
          <p:cNvSpPr txBox="1"/>
          <p:nvPr/>
        </p:nvSpPr>
        <p:spPr>
          <a:xfrm>
            <a:off x="1997734" y="5192871"/>
            <a:ext cx="2526410" cy="107721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3200" dirty="0"/>
              <a:t>Credit Line Increase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6167926-40DC-43B4-BE9B-D757327B18D5}"/>
              </a:ext>
            </a:extLst>
          </p:cNvPr>
          <p:cNvGrpSpPr/>
          <p:nvPr/>
        </p:nvGrpSpPr>
        <p:grpSpPr>
          <a:xfrm>
            <a:off x="6075967" y="211849"/>
            <a:ext cx="2521332" cy="2374670"/>
            <a:chOff x="8830639" y="-14919"/>
            <a:chExt cx="3903852" cy="3736582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2ABA54B9-6FD4-4A8A-893F-21E723945F5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alphaModFix amt="70000"/>
            </a:blip>
            <a:stretch>
              <a:fillRect/>
            </a:stretch>
          </p:blipFill>
          <p:spPr>
            <a:xfrm>
              <a:off x="8977435" y="731187"/>
              <a:ext cx="3133333" cy="2990476"/>
            </a:xfrm>
            <a:prstGeom prst="flowChartConnector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A40A1EE-6B5C-4391-9F24-624532DB7A3B}"/>
                </a:ext>
              </a:extLst>
            </p:cNvPr>
            <p:cNvSpPr txBox="1"/>
            <p:nvPr/>
          </p:nvSpPr>
          <p:spPr>
            <a:xfrm>
              <a:off x="8830639" y="-14919"/>
              <a:ext cx="3903852" cy="169502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en-US" sz="2800" dirty="0" err="1">
                  <a:solidFill>
                    <a:sysClr val="windowText" lastClr="000000"/>
                  </a:solidFill>
                </a:rPr>
                <a:t>WireMockStub</a:t>
              </a:r>
              <a:endParaRPr lang="en-US" sz="3600" dirty="0">
                <a:solidFill>
                  <a:sysClr val="windowText" lastClr="000000"/>
                </a:solidFill>
              </a:endParaRPr>
            </a:p>
            <a:p>
              <a:endParaRPr lang="en-US" sz="3600" dirty="0"/>
            </a:p>
          </p:txBody>
        </p:sp>
      </p:grpSp>
      <p:pic>
        <p:nvPicPr>
          <p:cNvPr id="40" name="Picture 39">
            <a:extLst>
              <a:ext uri="{FF2B5EF4-FFF2-40B4-BE49-F238E27FC236}">
                <a16:creationId xmlns:a16="http://schemas.microsoft.com/office/drawing/2014/main" id="{2DC539E1-169E-4533-960D-E71D7055BA0D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50000"/>
          </a:blip>
          <a:stretch>
            <a:fillRect/>
          </a:stretch>
        </p:blipFill>
        <p:spPr>
          <a:xfrm>
            <a:off x="4543318" y="4796660"/>
            <a:ext cx="2023686" cy="1900505"/>
          </a:xfrm>
          <a:prstGeom prst="flowChartConnector">
            <a:avLst/>
          </a:prstGeom>
        </p:spPr>
      </p:pic>
    </p:spTree>
    <p:extLst>
      <p:ext uri="{BB962C8B-B14F-4D97-AF65-F5344CB8AC3E}">
        <p14:creationId xmlns:p14="http://schemas.microsoft.com/office/powerpoint/2010/main" val="4169446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9500DA2B-3F53-4075-AE09-B7E54189829C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84981" y="1148189"/>
            <a:ext cx="11822037" cy="1431161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"id"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"ae7f4f91-0e0e-45ba-8aa9-3d84bc8ccb12"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"request"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{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url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"/request-credit-increase"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"method"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"POST"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"headers"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{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"Content-Type"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{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"matches"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"application/json.*"</a:t>
            </a:r>
            <a:b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},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bodyPatterns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[ {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matchesJsonPath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"$[?(@.['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currentCreditLine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'] =~ /-?(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\\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d*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\\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\\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d+)/)]"</a:t>
            </a:r>
            <a:b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}, {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matchesJsonPath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"$[?(@.['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increaseAmount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'] =~ /-?(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\\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d*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\\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\\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d+)/)]"</a:t>
            </a:r>
            <a:b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}, {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matchesJsonPath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"$[?(@.['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clientId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'] == 1)]"</a:t>
            </a:r>
            <a:b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 ]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},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"response"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{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"status"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200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"body"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"{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\"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date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\"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\"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2019-08-14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\"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\"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clientId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\"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:{{{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jsonPath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request.body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'$.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clientId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'}}} ,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\"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denialReason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\"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:null,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\"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increaseAmount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\"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:20000}"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"headers"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{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"Content-Type"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"application/json"</a:t>
            </a:r>
            <a:b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},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"transformers"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[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"response-template"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},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uuid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"ae7f4f91-0e0e-45ba-8aa9-3d84bc8ccb12"</a:t>
            </a:r>
            <a:b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en-US" altLang="en-US" sz="6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0FAFC0-E1B8-4B4F-BC0A-D1F5B9A2A9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60" y="-13427"/>
            <a:ext cx="12157202" cy="86136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/>
          <a:p>
            <a:pPr algn="l"/>
            <a:r>
              <a:rPr lang="en-US" dirty="0"/>
              <a:t>	Client Stub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A30406E-5A61-438C-9E74-EAE6BF6C6121}"/>
              </a:ext>
            </a:extLst>
          </p:cNvPr>
          <p:cNvGrpSpPr/>
          <p:nvPr/>
        </p:nvGrpSpPr>
        <p:grpSpPr>
          <a:xfrm>
            <a:off x="150507" y="275348"/>
            <a:ext cx="11662387" cy="4337445"/>
            <a:chOff x="150507" y="275348"/>
            <a:chExt cx="11662387" cy="4337445"/>
          </a:xfrm>
        </p:grpSpPr>
        <p:sp>
          <p:nvSpPr>
            <p:cNvPr id="6" name="Callout: Line with Border and Accent Bar 5">
              <a:extLst>
                <a:ext uri="{FF2B5EF4-FFF2-40B4-BE49-F238E27FC236}">
                  <a16:creationId xmlns:a16="http://schemas.microsoft.com/office/drawing/2014/main" id="{68AB5E60-8947-4247-BFE6-893E98CFC8CC}"/>
                </a:ext>
              </a:extLst>
            </p:cNvPr>
            <p:cNvSpPr/>
            <p:nvPr/>
          </p:nvSpPr>
          <p:spPr>
            <a:xfrm>
              <a:off x="6982606" y="275348"/>
              <a:ext cx="4513288" cy="1196732"/>
            </a:xfrm>
            <a:prstGeom prst="accentBorderCallout1">
              <a:avLst>
                <a:gd name="adj1" fmla="val 18750"/>
                <a:gd name="adj2" fmla="val -8333"/>
                <a:gd name="adj3" fmla="val 187737"/>
                <a:gd name="adj4" fmla="val -4177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br>
                <a:rPr lang="en-US" sz="3600" dirty="0"/>
              </a:br>
              <a:r>
                <a:rPr lang="en-US" sz="3600" dirty="0"/>
                <a:t>Requests regex map to consumer endpoints </a:t>
              </a:r>
            </a:p>
            <a:p>
              <a:pPr algn="ctr"/>
              <a:endParaRPr lang="en-US" sz="3600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28704AE-8CE4-4F3B-8344-45A3A065CD17}"/>
                </a:ext>
              </a:extLst>
            </p:cNvPr>
            <p:cNvSpPr/>
            <p:nvPr/>
          </p:nvSpPr>
          <p:spPr>
            <a:xfrm>
              <a:off x="150507" y="1521308"/>
              <a:ext cx="11662387" cy="309148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99159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4.44444E-6 L -0.00026 -1.2462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-6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6 -1.24629 L -0.00026 -0.57152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372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4" grpId="1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8D3216-D490-472F-869A-2DF1626216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302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But who makes sure the ever-changing stubs remain in sync?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6DA079-9C85-4493-8D8E-12A3815D93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01"/>
          <a:stretch/>
        </p:blipFill>
        <p:spPr>
          <a:xfrm>
            <a:off x="1280160" y="1325879"/>
            <a:ext cx="8342369" cy="4868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26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" decel="100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7847419-CBBC-4E0F-B039-6634C5E81212}"/>
              </a:ext>
            </a:extLst>
          </p:cNvPr>
          <p:cNvSpPr/>
          <p:nvPr/>
        </p:nvSpPr>
        <p:spPr>
          <a:xfrm>
            <a:off x="1303911" y="8297634"/>
            <a:ext cx="2011680" cy="68580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6C6EF8F-0DF4-4CC2-8AFF-F2722FF3FF14}"/>
              </a:ext>
            </a:extLst>
          </p:cNvPr>
          <p:cNvSpPr/>
          <p:nvPr/>
        </p:nvSpPr>
        <p:spPr>
          <a:xfrm>
            <a:off x="8876410" y="7294562"/>
            <a:ext cx="1375954" cy="68580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D6C4F669-8EA3-47B6-BEFF-3B4ED8EFF7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0283" b="10283"/>
          <a:stretch/>
        </p:blipFill>
        <p:spPr bwMode="auto">
          <a:xfrm rot="900000">
            <a:off x="2239282" y="221749"/>
            <a:ext cx="10149183" cy="64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8546BD7-684F-49C1-AB1A-1754DFD45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latin typeface="+mn-lt"/>
                <a:ea typeface="+mn-ea"/>
                <a:cs typeface="+mn-cs"/>
              </a:rPr>
              <a:t>Contracts to the Rescue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837683-385B-448A-89A2-CE16153B7A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2420" y="2366682"/>
            <a:ext cx="11567160" cy="3269225"/>
          </a:xfrm>
        </p:spPr>
        <p:txBody>
          <a:bodyPr vert="horz" lIns="91440" tIns="45720" rIns="91440" bIns="45720" rtlCol="0">
            <a:noAutofit/>
          </a:bodyPr>
          <a:lstStyle/>
          <a:p>
            <a:pPr>
              <a:spcBef>
                <a:spcPts val="2400"/>
              </a:spcBef>
            </a:pPr>
            <a:r>
              <a:rPr lang="en-US" sz="32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contract (aka “Pact”) gives the consumer the certainty that the stubs that you use were created by the service that you call. </a:t>
            </a:r>
          </a:p>
          <a:p>
            <a:pPr>
              <a:spcBef>
                <a:spcPts val="2400"/>
              </a:spcBef>
            </a:pPr>
            <a:r>
              <a:rPr lang="en-US" sz="32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 you can use them, it means that they were tested against the producer’s side. In short, you can trust those stubs.</a:t>
            </a:r>
          </a:p>
        </p:txBody>
      </p:sp>
    </p:spTree>
    <p:extLst>
      <p:ext uri="{BB962C8B-B14F-4D97-AF65-F5344CB8AC3E}">
        <p14:creationId xmlns:p14="http://schemas.microsoft.com/office/powerpoint/2010/main" val="1726088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1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1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025FB7E-C70B-44E9-922A-41644A8B5F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A8F69EE-C0AB-4C86-867F-326E9B7485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62425"/>
            <a:ext cx="3522785" cy="1325563"/>
          </a:xfrm>
        </p:spPr>
        <p:txBody>
          <a:bodyPr/>
          <a:lstStyle/>
          <a:p>
            <a:r>
              <a:rPr lang="en-US" dirty="0"/>
              <a:t>Contracts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6E48FB-C36E-4B52-A04C-68005BDFB9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805" y="787527"/>
            <a:ext cx="11682832" cy="4351338"/>
          </a:xfrm>
        </p:spPr>
        <p:txBody>
          <a:bodyPr vert="horz" lIns="91440" tIns="45720" rIns="91440" bIns="45720" rtlCol="0">
            <a:noAutofit/>
          </a:bodyPr>
          <a:lstStyle/>
          <a:p>
            <a:r>
              <a:rPr lang="en-US" sz="3600" dirty="0">
                <a:solidFill>
                  <a:schemeClr val="bg2">
                    <a:lumMod val="50000"/>
                  </a:schemeClr>
                </a:solidFill>
              </a:rPr>
              <a:t>A contract defines the interactions between a consumer and a provider.</a:t>
            </a:r>
          </a:p>
          <a:p>
            <a:r>
              <a:rPr lang="en-US" sz="3600" dirty="0">
                <a:solidFill>
                  <a:schemeClr val="bg2">
                    <a:lumMod val="50000"/>
                  </a:schemeClr>
                </a:solidFill>
              </a:rPr>
              <a:t>Includes request, response, protocol, headers, bodies, parameters … anything that defines an endpoint</a:t>
            </a:r>
          </a:p>
          <a:p>
            <a:r>
              <a:rPr lang="en-US" sz="3600" dirty="0">
                <a:solidFill>
                  <a:schemeClr val="bg2">
                    <a:lumMod val="50000"/>
                  </a:schemeClr>
                </a:solidFill>
              </a:rPr>
              <a:t>Consumer</a:t>
            </a:r>
          </a:p>
          <a:p>
            <a:pPr lvl="1"/>
            <a:r>
              <a:rPr lang="en-US" sz="3200" dirty="0">
                <a:solidFill>
                  <a:schemeClr val="bg2">
                    <a:lumMod val="50000"/>
                  </a:schemeClr>
                </a:solidFill>
              </a:rPr>
              <a:t>Regular expressions can match contract request to stub endpoints.</a:t>
            </a:r>
          </a:p>
          <a:p>
            <a:pPr lvl="1"/>
            <a:r>
              <a:rPr lang="en-US" sz="3200" dirty="0">
                <a:solidFill>
                  <a:schemeClr val="bg2">
                    <a:lumMod val="50000"/>
                  </a:schemeClr>
                </a:solidFill>
              </a:rPr>
              <a:t>Stub runner returns predefined responses in consumer tests.</a:t>
            </a:r>
          </a:p>
          <a:p>
            <a:r>
              <a:rPr lang="en-US" sz="3600" dirty="0">
                <a:solidFill>
                  <a:schemeClr val="bg2">
                    <a:lumMod val="50000"/>
                  </a:schemeClr>
                </a:solidFill>
              </a:rPr>
              <a:t>Provider</a:t>
            </a:r>
          </a:p>
          <a:p>
            <a:pPr lvl="1"/>
            <a:r>
              <a:rPr lang="en-US" sz="3200" dirty="0">
                <a:solidFill>
                  <a:schemeClr val="bg2">
                    <a:lumMod val="50000"/>
                  </a:schemeClr>
                </a:solidFill>
              </a:rPr>
              <a:t>Contract defines actual “Producer” values as inputs, and “Consumer” Regex for testing results.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18C81C-E919-4223-8C01-31A4DD66C49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95000"/>
          </a:blip>
          <a:srcRect t="-3061" b="4177"/>
          <a:stretch/>
        </p:blipFill>
        <p:spPr>
          <a:xfrm>
            <a:off x="-191504" y="-2114499"/>
            <a:ext cx="11850795" cy="10049030"/>
          </a:xfrm>
          <a:prstGeom prst="roundRect">
            <a:avLst>
              <a:gd name="adj" fmla="val 16667"/>
            </a:avLst>
          </a:prstGeom>
          <a:ln>
            <a:solidFill>
              <a:schemeClr val="tx1"/>
            </a:solidFill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32C4C44-F5F4-4949-AA41-49B8BEE1B425}"/>
              </a:ext>
            </a:extLst>
          </p:cNvPr>
          <p:cNvSpPr/>
          <p:nvPr/>
        </p:nvSpPr>
        <p:spPr>
          <a:xfrm rot="21420489">
            <a:off x="-419916" y="2891342"/>
            <a:ext cx="12381471" cy="5193526"/>
          </a:xfrm>
          <a:custGeom>
            <a:avLst/>
            <a:gdLst>
              <a:gd name="connsiteX0" fmla="*/ 0 w 12381471"/>
              <a:gd name="connsiteY0" fmla="*/ 3188043 h 4992129"/>
              <a:gd name="connsiteX1" fmla="*/ 1507525 w 12381471"/>
              <a:gd name="connsiteY1" fmla="*/ 0 h 4992129"/>
              <a:gd name="connsiteX2" fmla="*/ 12356757 w 12381471"/>
              <a:gd name="connsiteY2" fmla="*/ 1161535 h 4992129"/>
              <a:gd name="connsiteX3" fmla="*/ 12381471 w 12381471"/>
              <a:gd name="connsiteY3" fmla="*/ 4992129 h 4992129"/>
              <a:gd name="connsiteX4" fmla="*/ 0 w 12381471"/>
              <a:gd name="connsiteY4" fmla="*/ 3188043 h 49921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381471" h="4992129">
                <a:moveTo>
                  <a:pt x="0" y="3188043"/>
                </a:moveTo>
                <a:lnTo>
                  <a:pt x="1507525" y="0"/>
                </a:lnTo>
                <a:lnTo>
                  <a:pt x="12356757" y="1161535"/>
                </a:lnTo>
                <a:lnTo>
                  <a:pt x="12381471" y="4992129"/>
                </a:lnTo>
                <a:lnTo>
                  <a:pt x="0" y="3188043"/>
                </a:lnTo>
                <a:close/>
              </a:path>
            </a:pathLst>
          </a:custGeom>
          <a:ln w="28575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672A5BB2-2843-4D5A-A555-2915E91D6501}"/>
              </a:ext>
            </a:extLst>
          </p:cNvPr>
          <p:cNvSpPr/>
          <p:nvPr/>
        </p:nvSpPr>
        <p:spPr>
          <a:xfrm rot="21422953">
            <a:off x="1059615" y="222501"/>
            <a:ext cx="7809470" cy="3044189"/>
          </a:xfrm>
          <a:custGeom>
            <a:avLst/>
            <a:gdLst>
              <a:gd name="connsiteX0" fmla="*/ 123568 w 7809470"/>
              <a:gd name="connsiteY0" fmla="*/ 2619632 h 3163329"/>
              <a:gd name="connsiteX1" fmla="*/ 0 w 7809470"/>
              <a:gd name="connsiteY1" fmla="*/ 2619632 h 3163329"/>
              <a:gd name="connsiteX2" fmla="*/ 1210962 w 7809470"/>
              <a:gd name="connsiteY2" fmla="*/ 0 h 3163329"/>
              <a:gd name="connsiteX3" fmla="*/ 7809470 w 7809470"/>
              <a:gd name="connsiteY3" fmla="*/ 49427 h 3163329"/>
              <a:gd name="connsiteX4" fmla="*/ 6944497 w 7809470"/>
              <a:gd name="connsiteY4" fmla="*/ 3163329 h 3163329"/>
              <a:gd name="connsiteX5" fmla="*/ 123568 w 7809470"/>
              <a:gd name="connsiteY5" fmla="*/ 2619632 h 3163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809470" h="3163329">
                <a:moveTo>
                  <a:pt x="123568" y="2619632"/>
                </a:moveTo>
                <a:lnTo>
                  <a:pt x="0" y="2619632"/>
                </a:lnTo>
                <a:lnTo>
                  <a:pt x="1210962" y="0"/>
                </a:lnTo>
                <a:lnTo>
                  <a:pt x="7809470" y="49427"/>
                </a:lnTo>
                <a:lnTo>
                  <a:pt x="6944497" y="3163329"/>
                </a:lnTo>
                <a:lnTo>
                  <a:pt x="123568" y="2619632"/>
                </a:lnTo>
                <a:close/>
              </a:path>
            </a:pathLst>
          </a:custGeom>
          <a:ln w="28575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A840ECD9-FB85-46D9-9A22-32597A593039}"/>
              </a:ext>
            </a:extLst>
          </p:cNvPr>
          <p:cNvSpPr/>
          <p:nvPr/>
        </p:nvSpPr>
        <p:spPr>
          <a:xfrm>
            <a:off x="1729946" y="4967415"/>
            <a:ext cx="10330249" cy="1482811"/>
          </a:xfrm>
          <a:custGeom>
            <a:avLst/>
            <a:gdLst>
              <a:gd name="connsiteX0" fmla="*/ 98854 w 9020433"/>
              <a:gd name="connsiteY0" fmla="*/ 0 h 1482811"/>
              <a:gd name="connsiteX1" fmla="*/ 9020433 w 9020433"/>
              <a:gd name="connsiteY1" fmla="*/ 889687 h 1482811"/>
              <a:gd name="connsiteX2" fmla="*/ 8971006 w 9020433"/>
              <a:gd name="connsiteY2" fmla="*/ 1482811 h 1482811"/>
              <a:gd name="connsiteX3" fmla="*/ 0 w 9020433"/>
              <a:gd name="connsiteY3" fmla="*/ 444843 h 1482811"/>
              <a:gd name="connsiteX4" fmla="*/ 98854 w 9020433"/>
              <a:gd name="connsiteY4" fmla="*/ 0 h 1482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20433" h="1482811">
                <a:moveTo>
                  <a:pt x="98854" y="0"/>
                </a:moveTo>
                <a:lnTo>
                  <a:pt x="9020433" y="889687"/>
                </a:lnTo>
                <a:lnTo>
                  <a:pt x="8971006" y="1482811"/>
                </a:lnTo>
                <a:lnTo>
                  <a:pt x="0" y="444843"/>
                </a:lnTo>
                <a:lnTo>
                  <a:pt x="98854" y="0"/>
                </a:lnTo>
                <a:close/>
              </a:path>
            </a:pathLst>
          </a:custGeom>
          <a:ln w="28575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7957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1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1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1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1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" dur="1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" dur="1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1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2" grpId="0" animBg="1"/>
      <p:bldP spid="12" grpId="1" animBg="1"/>
      <p:bldP spid="13" grpId="0" animBg="1"/>
      <p:bldP spid="13" grpId="1" animBg="1"/>
      <p:bldP spid="1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BB750100-0937-48D4-99F1-E73BDA65D1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1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22739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F78CAED-C1C9-4F61-8C35-704556599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79727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Consumer Driven Contracts Workflow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A83842-4A34-44F5-A9F3-E0C5E78F97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72" y="974441"/>
            <a:ext cx="11917657" cy="4635636"/>
          </a:xfrm>
        </p:spPr>
        <p:txBody>
          <a:bodyPr vert="horz" lIns="91440" tIns="45720" rIns="91440" bIns="45720" rtlCol="0">
            <a:noAutofit/>
          </a:bodyPr>
          <a:lstStyle/>
          <a:p>
            <a:r>
              <a:rPr lang="en-US" sz="3200" dirty="0">
                <a:solidFill>
                  <a:schemeClr val="bg2">
                    <a:lumMod val="50000"/>
                  </a:schemeClr>
                </a:solidFill>
              </a:rPr>
              <a:t>TDD approach, where contracts are shared by consumers &amp; providers</a:t>
            </a:r>
          </a:p>
          <a:p>
            <a:r>
              <a:rPr lang="en-US" sz="3200" dirty="0">
                <a:solidFill>
                  <a:schemeClr val="bg2">
                    <a:lumMod val="50000"/>
                  </a:schemeClr>
                </a:solidFill>
              </a:rPr>
              <a:t>Consumer writes a (failing) test that exercises the call to the provider</a:t>
            </a:r>
          </a:p>
          <a:p>
            <a:r>
              <a:rPr lang="en-US" sz="3200" dirty="0">
                <a:solidFill>
                  <a:schemeClr val="bg2">
                    <a:lumMod val="50000"/>
                  </a:schemeClr>
                </a:solidFill>
              </a:rPr>
              <a:t>Consumer forks a local copy of the provider project</a:t>
            </a:r>
          </a:p>
          <a:p>
            <a:r>
              <a:rPr lang="en-US" sz="3200" dirty="0">
                <a:solidFill>
                  <a:schemeClr val="bg2">
                    <a:lumMod val="50000"/>
                  </a:schemeClr>
                </a:solidFill>
              </a:rPr>
              <a:t>Consumer defines contracts in the provider project, to generate stubs</a:t>
            </a:r>
          </a:p>
          <a:p>
            <a:r>
              <a:rPr lang="en-US" sz="3200" dirty="0">
                <a:solidFill>
                  <a:schemeClr val="bg2">
                    <a:lumMod val="50000"/>
                  </a:schemeClr>
                </a:solidFill>
              </a:rPr>
              <a:t>Consumer creates a pull request to share the contract</a:t>
            </a:r>
          </a:p>
          <a:p>
            <a:r>
              <a:rPr lang="en-US" sz="3200" dirty="0">
                <a:solidFill>
                  <a:schemeClr val="bg2">
                    <a:lumMod val="50000"/>
                  </a:schemeClr>
                </a:solidFill>
              </a:rPr>
              <a:t>Provider side automatically generates provider verification tests, which will fail, (since the functionality is not yet implemented)</a:t>
            </a:r>
          </a:p>
          <a:p>
            <a:r>
              <a:rPr lang="en-US" sz="3200" dirty="0">
                <a:solidFill>
                  <a:schemeClr val="bg2">
                    <a:lumMod val="50000"/>
                  </a:schemeClr>
                </a:solidFill>
              </a:rPr>
              <a:t>Provider makes the tests pass by implementing the new functionality </a:t>
            </a:r>
          </a:p>
          <a:p>
            <a:r>
              <a:rPr lang="en-US" sz="3200" dirty="0">
                <a:solidFill>
                  <a:schemeClr val="bg2">
                    <a:lumMod val="50000"/>
                  </a:schemeClr>
                </a:solidFill>
              </a:rPr>
              <a:t>By sharing contracts, we are guaranteed there will never be an impedance mismatch between the client and the provider</a:t>
            </a:r>
          </a:p>
          <a:p>
            <a:r>
              <a:rPr lang="en-US" sz="3200" dirty="0">
                <a:solidFill>
                  <a:schemeClr val="bg2">
                    <a:lumMod val="50000"/>
                  </a:schemeClr>
                </a:solidFill>
              </a:rPr>
              <a:t>Provides current feedback, without setting up new infrastructure.</a:t>
            </a:r>
          </a:p>
        </p:txBody>
      </p:sp>
    </p:spTree>
    <p:extLst>
      <p:ext uri="{BB962C8B-B14F-4D97-AF65-F5344CB8AC3E}">
        <p14:creationId xmlns:p14="http://schemas.microsoft.com/office/powerpoint/2010/main" val="1003929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1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1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1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1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1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1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0" dur="1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4" dur="1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8" dur="1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9986</TotalTime>
  <Words>670</Words>
  <Application>Microsoft Office PowerPoint</Application>
  <PresentationFormat>Widescreen</PresentationFormat>
  <Paragraphs>82</Paragraphs>
  <Slides>15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Calibri</vt:lpstr>
      <vt:lpstr>Calibri Light</vt:lpstr>
      <vt:lpstr>Courier New</vt:lpstr>
      <vt:lpstr>Lato</vt:lpstr>
      <vt:lpstr>Office Theme</vt:lpstr>
      <vt:lpstr>Microservices</vt:lpstr>
      <vt:lpstr>Challenges of Testing Microservices</vt:lpstr>
      <vt:lpstr>PowerPoint Presentation</vt:lpstr>
      <vt:lpstr>PowerPoint Presentation</vt:lpstr>
      <vt:lpstr> Client Stub</vt:lpstr>
      <vt:lpstr>PowerPoint Presentation</vt:lpstr>
      <vt:lpstr>Contracts to the Rescue</vt:lpstr>
      <vt:lpstr>Contracts</vt:lpstr>
      <vt:lpstr>Consumer Driven Contracts Workflow</vt:lpstr>
      <vt:lpstr>Spring Cloud Contract</vt:lpstr>
      <vt:lpstr>PowerPoint Presentation</vt:lpstr>
      <vt:lpstr>Server Generated Test</vt:lpstr>
      <vt:lpstr>Automated Tests</vt:lpstr>
      <vt:lpstr>Provider vs. Consumer-Driven Contracts</vt:lpstr>
      <vt:lpstr>USEFUL LINKS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Consumer Driven Contracts with Spring Cloud Contracts</dc:title>
  <dc:creator>Victor Grazi</dc:creator>
  <cp:lastModifiedBy>Victor Grazi</cp:lastModifiedBy>
  <cp:revision>18</cp:revision>
  <dcterms:created xsi:type="dcterms:W3CDTF">2019-07-16T22:38:31Z</dcterms:created>
  <dcterms:modified xsi:type="dcterms:W3CDTF">2019-08-23T18:09:07Z</dcterms:modified>
</cp:coreProperties>
</file>